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7" r:id="rId4"/>
    <p:sldId id="258" r:id="rId5"/>
    <p:sldId id="259" r:id="rId6"/>
    <p:sldId id="260" r:id="rId7"/>
    <p:sldId id="271" r:id="rId8"/>
    <p:sldId id="269" r:id="rId9"/>
    <p:sldId id="270" r:id="rId10"/>
    <p:sldId id="267" r:id="rId11"/>
    <p:sldId id="266" r:id="rId12"/>
    <p:sldId id="272" r:id="rId13"/>
    <p:sldId id="277" r:id="rId14"/>
    <p:sldId id="268" r:id="rId15"/>
    <p:sldId id="273" r:id="rId16"/>
    <p:sldId id="278" r:id="rId17"/>
    <p:sldId id="279" r:id="rId18"/>
    <p:sldId id="280" r:id="rId19"/>
    <p:sldId id="274" r:id="rId20"/>
    <p:sldId id="281" r:id="rId21"/>
    <p:sldId id="275" r:id="rId22"/>
    <p:sldId id="282" r:id="rId23"/>
    <p:sldId id="276" r:id="rId24"/>
    <p:sldId id="283" r:id="rId25"/>
    <p:sldId id="284" r:id="rId26"/>
    <p:sldId id="285" r:id="rId27"/>
    <p:sldId id="286" r:id="rId28"/>
    <p:sldId id="261" r:id="rId29"/>
    <p:sldId id="262" r:id="rId30"/>
    <p:sldId id="264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300" y="3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659CF-1596-4532-B08D-1BF247D98DF0}" type="datetimeFigureOut">
              <a:rPr lang="fr-FR" smtClean="0"/>
              <a:t>16/12/2022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B4BAB-21B2-4E8A-B86A-EBDF3E0238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1774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659CF-1596-4532-B08D-1BF247D98DF0}" type="datetimeFigureOut">
              <a:rPr lang="fr-FR" smtClean="0"/>
              <a:t>16/12/2022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B4BAB-21B2-4E8A-B86A-EBDF3E0238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8421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659CF-1596-4532-B08D-1BF247D98DF0}" type="datetimeFigureOut">
              <a:rPr lang="fr-FR" smtClean="0"/>
              <a:t>16/12/2022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B4BAB-21B2-4E8A-B86A-EBDF3E0238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7391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659CF-1596-4532-B08D-1BF247D98DF0}" type="datetimeFigureOut">
              <a:rPr lang="fr-FR" smtClean="0"/>
              <a:t>16/12/2022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B4BAB-21B2-4E8A-B86A-EBDF3E0238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1182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659CF-1596-4532-B08D-1BF247D98DF0}" type="datetimeFigureOut">
              <a:rPr lang="fr-FR" smtClean="0"/>
              <a:t>16/12/2022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B4BAB-21B2-4E8A-B86A-EBDF3E0238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5422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659CF-1596-4532-B08D-1BF247D98DF0}" type="datetimeFigureOut">
              <a:rPr lang="fr-FR" smtClean="0"/>
              <a:t>16/12/2022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B4BAB-21B2-4E8A-B86A-EBDF3E0238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1192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659CF-1596-4532-B08D-1BF247D98DF0}" type="datetimeFigureOut">
              <a:rPr lang="fr-FR" smtClean="0"/>
              <a:t>16/12/2022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B4BAB-21B2-4E8A-B86A-EBDF3E0238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5893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659CF-1596-4532-B08D-1BF247D98DF0}" type="datetimeFigureOut">
              <a:rPr lang="fr-FR" smtClean="0"/>
              <a:t>16/12/2022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B4BAB-21B2-4E8A-B86A-EBDF3E0238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1678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659CF-1596-4532-B08D-1BF247D98DF0}" type="datetimeFigureOut">
              <a:rPr lang="fr-FR" smtClean="0"/>
              <a:t>16/12/2022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B4BAB-21B2-4E8A-B86A-EBDF3E0238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271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659CF-1596-4532-B08D-1BF247D98DF0}" type="datetimeFigureOut">
              <a:rPr lang="fr-FR" smtClean="0"/>
              <a:t>16/12/2022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B4BAB-21B2-4E8A-B86A-EBDF3E0238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3517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659CF-1596-4532-B08D-1BF247D98DF0}" type="datetimeFigureOut">
              <a:rPr lang="fr-FR" smtClean="0"/>
              <a:t>16/12/2022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B4BAB-21B2-4E8A-B86A-EBDF3E0238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362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659CF-1596-4532-B08D-1BF247D98DF0}" type="datetimeFigureOut">
              <a:rPr lang="fr-FR" smtClean="0"/>
              <a:t>16/12/2022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B4BAB-21B2-4E8A-B86A-EBDF3E0238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0748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7" Type="http://schemas.openxmlformats.org/officeDocument/2006/relationships/image" Target="../media/image2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27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Électricité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893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Notions – Vocabulaire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Puissance électrique (Watt notée P) « réelle »</a:t>
            </a:r>
          </a:p>
          <a:p>
            <a:pPr lvl="1"/>
            <a:r>
              <a:rPr lang="fr-FR" dirty="0" smtClean="0"/>
              <a:t>Taux de transfert d’énergie dans un circuit pour un temps donné</a:t>
            </a:r>
          </a:p>
          <a:p>
            <a:pPr marL="457200" lvl="1" indent="0" algn="ctr">
              <a:buNone/>
            </a:pPr>
            <a:r>
              <a:rPr lang="fr-FR" sz="3200" dirty="0" smtClean="0"/>
              <a:t>P = U * I</a:t>
            </a:r>
          </a:p>
          <a:p>
            <a:r>
              <a:rPr lang="fr-FR" dirty="0" smtClean="0"/>
              <a:t>Puissance électrique (VA notée S) « apparente »</a:t>
            </a:r>
          </a:p>
          <a:p>
            <a:pPr lvl="1"/>
            <a:r>
              <a:rPr lang="fr-FR" dirty="0" smtClean="0"/>
              <a:t>Taux de transfert d’énergie dans un circuit pour un temps donné</a:t>
            </a:r>
          </a:p>
          <a:p>
            <a:pPr marL="457200" lvl="1" indent="0" algn="ctr">
              <a:buNone/>
            </a:pPr>
            <a:r>
              <a:rPr lang="fr-FR" sz="3200" dirty="0" smtClean="0"/>
              <a:t>P = S * cos(</a:t>
            </a:r>
            <a:r>
              <a:rPr lang="el-GR" sz="3200" dirty="0" smtClean="0"/>
              <a:t>φ</a:t>
            </a:r>
            <a:r>
              <a:rPr lang="fr-FR" sz="3200" dirty="0" smtClean="0"/>
              <a:t>)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991" y="1825625"/>
            <a:ext cx="868571" cy="52317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070" y="3081594"/>
            <a:ext cx="863492" cy="52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0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Mise en application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 smtClean="0"/>
                  <a:t>Tension: 6V</a:t>
                </a:r>
              </a:p>
              <a:p>
                <a:r>
                  <a:rPr lang="fr-FR" dirty="0" smtClean="0"/>
                  <a:t>Intensité: 0,80A</a:t>
                </a:r>
              </a:p>
              <a:p>
                <a:r>
                  <a:rPr lang="fr-FR" dirty="0" smtClean="0"/>
                  <a:t>Quelle est la résistance?</a:t>
                </a:r>
              </a:p>
              <a:p>
                <a:pPr lvl="1"/>
                <a:r>
                  <a:rPr lang="fr-FR" dirty="0" smtClean="0"/>
                  <a:t>U = r * I</a:t>
                </a:r>
              </a:p>
              <a:p>
                <a:pPr lvl="2"/>
                <a:r>
                  <a:rPr lang="fr-FR" dirty="0" smtClean="0"/>
                  <a:t>donc 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U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den>
                    </m:f>
                  </m:oMath>
                </a14:m>
                <a:endParaRPr lang="fr-FR" dirty="0" smtClean="0"/>
              </a:p>
              <a:p>
                <a:pPr lvl="1"/>
                <a:r>
                  <a:rPr lang="fr-FR" dirty="0" smtClean="0"/>
                  <a:t>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U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den>
                    </m:f>
                  </m:oMath>
                </a14:m>
                <a:r>
                  <a:rPr lang="fr-FR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,8</m:t>
                        </m:r>
                      </m:den>
                    </m:f>
                  </m:oMath>
                </a14:m>
                <a:r>
                  <a:rPr lang="fr-FR" dirty="0" smtClean="0"/>
                  <a:t> = 7,5</a:t>
                </a:r>
                <a:r>
                  <a:rPr lang="el-GR" dirty="0" smtClean="0"/>
                  <a:t>Ω</a:t>
                </a:r>
                <a:endParaRPr lang="fr-FR" dirty="0" smtClean="0"/>
              </a:p>
              <a:p>
                <a:r>
                  <a:rPr lang="fr-FR" dirty="0" smtClean="0"/>
                  <a:t>Quel est la puissance?</a:t>
                </a:r>
              </a:p>
              <a:p>
                <a:pPr lvl="1"/>
                <a:r>
                  <a:rPr lang="fr-FR" dirty="0" smtClean="0"/>
                  <a:t>P = U * I</a:t>
                </a:r>
              </a:p>
              <a:p>
                <a:pPr lvl="1"/>
                <a:r>
                  <a:rPr lang="fr-FR" dirty="0" smtClean="0"/>
                  <a:t>P = 6 * 0,8 = 4,8W</a:t>
                </a:r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742" y="0"/>
            <a:ext cx="5483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4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Mise en application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 smtClean="0"/>
                  <a:t>Tension: 230V</a:t>
                </a:r>
              </a:p>
              <a:p>
                <a:r>
                  <a:rPr lang="fr-FR" dirty="0" smtClean="0"/>
                  <a:t>Résistance: 40</a:t>
                </a:r>
                <a:r>
                  <a:rPr lang="el-GR" dirty="0" smtClean="0"/>
                  <a:t>Ω</a:t>
                </a:r>
                <a:endParaRPr lang="fr-FR" dirty="0" smtClean="0"/>
              </a:p>
              <a:p>
                <a:r>
                  <a:rPr lang="fr-FR" dirty="0" smtClean="0"/>
                  <a:t>Quelle est la puissance?</a:t>
                </a:r>
              </a:p>
              <a:p>
                <a:pPr lvl="1"/>
                <a:r>
                  <a:rPr lang="fr-FR" dirty="0" smtClean="0"/>
                  <a:t>P = U * I</a:t>
                </a:r>
              </a:p>
              <a:p>
                <a:pPr lvl="2"/>
                <a:r>
                  <a:rPr lang="fr-FR" dirty="0" smtClean="0"/>
                  <a:t>Mais je ne connais pas l’intensité I</a:t>
                </a:r>
              </a:p>
              <a:p>
                <a:pPr lvl="3"/>
                <a:r>
                  <a:rPr lang="fr-FR" dirty="0" smtClean="0"/>
                  <a:t>U= r * I</a:t>
                </a:r>
              </a:p>
              <a:p>
                <a:pPr lvl="3"/>
                <a:r>
                  <a:rPr lang="fr-FR" dirty="0" smtClean="0"/>
                  <a:t>donc I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U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den>
                    </m:f>
                  </m:oMath>
                </a14:m>
                <a:endParaRPr lang="fr-FR" dirty="0" smtClean="0"/>
              </a:p>
              <a:p>
                <a:pPr lvl="1"/>
                <a:r>
                  <a:rPr lang="fr-FR" dirty="0" smtClean="0"/>
                  <a:t>P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p>
                            <m:r>
                              <a:rPr lang="fr-FR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den>
                    </m:f>
                  </m:oMath>
                </a14:m>
                <a:r>
                  <a:rPr lang="fr-FR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0" smtClean="0">
                                <a:latin typeface="Cambria Math" panose="02040503050406030204" pitchFamily="18" charset="0"/>
                              </a:rPr>
                              <m:t>230</m:t>
                            </m:r>
                          </m:e>
                          <m:sup>
                            <m:r>
                              <a:rPr lang="fr-FR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40</m:t>
                        </m:r>
                      </m:den>
                    </m:f>
                  </m:oMath>
                </a14:m>
                <a:r>
                  <a:rPr lang="fr-FR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52900</m:t>
                        </m:r>
                      </m:num>
                      <m:den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40</m:t>
                        </m:r>
                      </m:den>
                    </m:f>
                  </m:oMath>
                </a14:m>
                <a:r>
                  <a:rPr lang="fr-FR" dirty="0" smtClean="0"/>
                  <a:t> = 1322W</a:t>
                </a:r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329" y="0"/>
            <a:ext cx="5163671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76" t="23369" r="30577" b="58280"/>
          <a:stretch/>
        </p:blipFill>
        <p:spPr>
          <a:xfrm>
            <a:off x="3860307" y="5432737"/>
            <a:ext cx="2616694" cy="142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18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Mise en garde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Risque lié à la tension</a:t>
            </a:r>
          </a:p>
          <a:p>
            <a:pPr lvl="1"/>
            <a:r>
              <a:rPr lang="fr-FR" dirty="0" smtClean="0"/>
              <a:t>arc électrique:</a:t>
            </a:r>
          </a:p>
          <a:p>
            <a:pPr lvl="2"/>
            <a:r>
              <a:rPr lang="fr-FR" dirty="0" smtClean="0"/>
              <a:t>1,0kV/m (air humide) </a:t>
            </a:r>
          </a:p>
          <a:p>
            <a:pPr lvl="2"/>
            <a:r>
              <a:rPr lang="fr-FR" dirty="0" smtClean="0"/>
              <a:t>3,6kV/m (air sec)</a:t>
            </a:r>
          </a:p>
          <a:p>
            <a:pPr lvl="1"/>
            <a:r>
              <a:rPr lang="fr-FR" dirty="0" smtClean="0"/>
              <a:t>amplifié par une pointe</a:t>
            </a:r>
            <a:endParaRPr lang="fr-FR" dirty="0"/>
          </a:p>
          <a:p>
            <a:pPr lvl="1"/>
            <a:endParaRPr lang="fr-FR" dirty="0" smtClean="0"/>
          </a:p>
          <a:p>
            <a:pPr marL="457200" lvl="1" indent="0">
              <a:buNone/>
            </a:pPr>
            <a:endParaRPr lang="fr-FR" dirty="0" smtClean="0"/>
          </a:p>
          <a:p>
            <a:r>
              <a:rPr lang="fr-FR" dirty="0" smtClean="0"/>
              <a:t>Risque lié à l’intensité</a:t>
            </a:r>
          </a:p>
          <a:p>
            <a:pPr lvl="1"/>
            <a:r>
              <a:rPr lang="fr-FR" dirty="0" smtClean="0"/>
              <a:t>mortel au dessus de 30 mA pendant 500 ms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579" y="1392482"/>
            <a:ext cx="5972175" cy="344805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253" y="72588"/>
            <a:ext cx="4759688" cy="667990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566" y="126683"/>
            <a:ext cx="4915375" cy="657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884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Multimètre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63810"/>
          </a:xfrm>
        </p:spPr>
        <p:txBody>
          <a:bodyPr/>
          <a:lstStyle/>
          <a:p>
            <a:r>
              <a:rPr lang="fr-FR" dirty="0" smtClean="0"/>
              <a:t>Peut mesurer</a:t>
            </a:r>
          </a:p>
          <a:p>
            <a:pPr lvl="1"/>
            <a:r>
              <a:rPr lang="fr-FR" dirty="0" smtClean="0"/>
              <a:t>la tension,</a:t>
            </a:r>
          </a:p>
          <a:p>
            <a:pPr lvl="2"/>
            <a:r>
              <a:rPr lang="fr-FR" dirty="0" smtClean="0"/>
              <a:t>continue</a:t>
            </a:r>
          </a:p>
          <a:p>
            <a:pPr lvl="2"/>
            <a:r>
              <a:rPr lang="fr-FR" dirty="0"/>
              <a:t>a</a:t>
            </a:r>
            <a:r>
              <a:rPr lang="fr-FR" dirty="0" smtClean="0"/>
              <a:t>lternative</a:t>
            </a:r>
          </a:p>
          <a:p>
            <a:pPr lvl="1"/>
            <a:r>
              <a:rPr lang="fr-FR" dirty="0" smtClean="0"/>
              <a:t>l’intensité,</a:t>
            </a:r>
          </a:p>
          <a:p>
            <a:pPr lvl="1"/>
            <a:r>
              <a:rPr lang="fr-FR" dirty="0" smtClean="0"/>
              <a:t>la résistance,</a:t>
            </a:r>
          </a:p>
          <a:p>
            <a:pPr lvl="1"/>
            <a:r>
              <a:rPr lang="fr-FR" dirty="0" smtClean="0"/>
              <a:t>les diodes,</a:t>
            </a:r>
          </a:p>
          <a:p>
            <a:pPr lvl="1"/>
            <a:r>
              <a:rPr lang="fr-FR" dirty="0" smtClean="0"/>
              <a:t>les transistors,</a:t>
            </a:r>
          </a:p>
          <a:p>
            <a:endParaRPr lang="fr-FR" dirty="0" smtClean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538" y="0"/>
            <a:ext cx="4328750" cy="6858000"/>
          </a:xfrm>
          <a:prstGeom prst="rect">
            <a:avLst/>
          </a:prstGeom>
        </p:spPr>
      </p:pic>
      <p:sp>
        <p:nvSpPr>
          <p:cNvPr id="5" name="Forme libre 4"/>
          <p:cNvSpPr/>
          <p:nvPr/>
        </p:nvSpPr>
        <p:spPr>
          <a:xfrm>
            <a:off x="8383132" y="2143432"/>
            <a:ext cx="1370468" cy="1681316"/>
          </a:xfrm>
          <a:custGeom>
            <a:avLst/>
            <a:gdLst>
              <a:gd name="connsiteX0" fmla="*/ 3784 w 1370468"/>
              <a:gd name="connsiteY0" fmla="*/ 0 h 1681316"/>
              <a:gd name="connsiteX1" fmla="*/ 1262313 w 1370468"/>
              <a:gd name="connsiteY1" fmla="*/ 19665 h 1681316"/>
              <a:gd name="connsiteX2" fmla="*/ 1370468 w 1370468"/>
              <a:gd name="connsiteY2" fmla="*/ 373626 h 1681316"/>
              <a:gd name="connsiteX3" fmla="*/ 426571 w 1370468"/>
              <a:gd name="connsiteY3" fmla="*/ 1651820 h 1681316"/>
              <a:gd name="connsiteX4" fmla="*/ 3784 w 1370468"/>
              <a:gd name="connsiteY4" fmla="*/ 1681316 h 1681316"/>
              <a:gd name="connsiteX5" fmla="*/ 3784 w 1370468"/>
              <a:gd name="connsiteY5" fmla="*/ 0 h 1681316"/>
              <a:gd name="connsiteX0" fmla="*/ 3784 w 1370468"/>
              <a:gd name="connsiteY0" fmla="*/ 0 h 1681316"/>
              <a:gd name="connsiteX1" fmla="*/ 1262313 w 1370468"/>
              <a:gd name="connsiteY1" fmla="*/ 19665 h 1681316"/>
              <a:gd name="connsiteX2" fmla="*/ 1370468 w 1370468"/>
              <a:gd name="connsiteY2" fmla="*/ 373626 h 1681316"/>
              <a:gd name="connsiteX3" fmla="*/ 947681 w 1370468"/>
              <a:gd name="connsiteY3" fmla="*/ 973394 h 1681316"/>
              <a:gd name="connsiteX4" fmla="*/ 426571 w 1370468"/>
              <a:gd name="connsiteY4" fmla="*/ 1651820 h 1681316"/>
              <a:gd name="connsiteX5" fmla="*/ 3784 w 1370468"/>
              <a:gd name="connsiteY5" fmla="*/ 1681316 h 1681316"/>
              <a:gd name="connsiteX6" fmla="*/ 3784 w 1370468"/>
              <a:gd name="connsiteY6" fmla="*/ 0 h 1681316"/>
              <a:gd name="connsiteX0" fmla="*/ 3784 w 1370468"/>
              <a:gd name="connsiteY0" fmla="*/ 0 h 1681316"/>
              <a:gd name="connsiteX1" fmla="*/ 1262313 w 1370468"/>
              <a:gd name="connsiteY1" fmla="*/ 19665 h 1681316"/>
              <a:gd name="connsiteX2" fmla="*/ 1370468 w 1370468"/>
              <a:gd name="connsiteY2" fmla="*/ 373626 h 1681316"/>
              <a:gd name="connsiteX3" fmla="*/ 672378 w 1370468"/>
              <a:gd name="connsiteY3" fmla="*/ 835742 h 1681316"/>
              <a:gd name="connsiteX4" fmla="*/ 426571 w 1370468"/>
              <a:gd name="connsiteY4" fmla="*/ 1651820 h 1681316"/>
              <a:gd name="connsiteX5" fmla="*/ 3784 w 1370468"/>
              <a:gd name="connsiteY5" fmla="*/ 1681316 h 1681316"/>
              <a:gd name="connsiteX6" fmla="*/ 3784 w 1370468"/>
              <a:gd name="connsiteY6" fmla="*/ 0 h 1681316"/>
              <a:gd name="connsiteX0" fmla="*/ 3784 w 1370468"/>
              <a:gd name="connsiteY0" fmla="*/ 0 h 1681316"/>
              <a:gd name="connsiteX1" fmla="*/ 1262313 w 1370468"/>
              <a:gd name="connsiteY1" fmla="*/ 19665 h 1681316"/>
              <a:gd name="connsiteX2" fmla="*/ 1370468 w 1370468"/>
              <a:gd name="connsiteY2" fmla="*/ 373626 h 1681316"/>
              <a:gd name="connsiteX3" fmla="*/ 672378 w 1370468"/>
              <a:gd name="connsiteY3" fmla="*/ 835742 h 1681316"/>
              <a:gd name="connsiteX4" fmla="*/ 426571 w 1370468"/>
              <a:gd name="connsiteY4" fmla="*/ 1651820 h 1681316"/>
              <a:gd name="connsiteX5" fmla="*/ 3784 w 1370468"/>
              <a:gd name="connsiteY5" fmla="*/ 1681316 h 1681316"/>
              <a:gd name="connsiteX6" fmla="*/ 3784 w 1370468"/>
              <a:gd name="connsiteY6" fmla="*/ 0 h 1681316"/>
              <a:gd name="connsiteX0" fmla="*/ 3784 w 1370468"/>
              <a:gd name="connsiteY0" fmla="*/ 0 h 1681316"/>
              <a:gd name="connsiteX1" fmla="*/ 1262313 w 1370468"/>
              <a:gd name="connsiteY1" fmla="*/ 19665 h 1681316"/>
              <a:gd name="connsiteX2" fmla="*/ 1370468 w 1370468"/>
              <a:gd name="connsiteY2" fmla="*/ 373626 h 1681316"/>
              <a:gd name="connsiteX3" fmla="*/ 672378 w 1370468"/>
              <a:gd name="connsiteY3" fmla="*/ 835742 h 1681316"/>
              <a:gd name="connsiteX4" fmla="*/ 426571 w 1370468"/>
              <a:gd name="connsiteY4" fmla="*/ 1651820 h 1681316"/>
              <a:gd name="connsiteX5" fmla="*/ 3784 w 1370468"/>
              <a:gd name="connsiteY5" fmla="*/ 1681316 h 1681316"/>
              <a:gd name="connsiteX6" fmla="*/ 3784 w 1370468"/>
              <a:gd name="connsiteY6" fmla="*/ 0 h 1681316"/>
              <a:gd name="connsiteX0" fmla="*/ 3784 w 1370468"/>
              <a:gd name="connsiteY0" fmla="*/ 0 h 1681316"/>
              <a:gd name="connsiteX1" fmla="*/ 1262313 w 1370468"/>
              <a:gd name="connsiteY1" fmla="*/ 19665 h 1681316"/>
              <a:gd name="connsiteX2" fmla="*/ 1370468 w 1370468"/>
              <a:gd name="connsiteY2" fmla="*/ 373626 h 1681316"/>
              <a:gd name="connsiteX3" fmla="*/ 672378 w 1370468"/>
              <a:gd name="connsiteY3" fmla="*/ 835742 h 1681316"/>
              <a:gd name="connsiteX4" fmla="*/ 426571 w 1370468"/>
              <a:gd name="connsiteY4" fmla="*/ 1651820 h 1681316"/>
              <a:gd name="connsiteX5" fmla="*/ 3784 w 1370468"/>
              <a:gd name="connsiteY5" fmla="*/ 1681316 h 1681316"/>
              <a:gd name="connsiteX6" fmla="*/ 3784 w 1370468"/>
              <a:gd name="connsiteY6" fmla="*/ 0 h 168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0468" h="1681316">
                <a:moveTo>
                  <a:pt x="3784" y="0"/>
                </a:moveTo>
                <a:lnTo>
                  <a:pt x="1262313" y="19665"/>
                </a:lnTo>
                <a:lnTo>
                  <a:pt x="1370468" y="373626"/>
                </a:lnTo>
                <a:cubicBezTo>
                  <a:pt x="1137771" y="527665"/>
                  <a:pt x="1082055" y="396568"/>
                  <a:pt x="672378" y="835742"/>
                </a:cubicBezTo>
                <a:cubicBezTo>
                  <a:pt x="403629" y="1166761"/>
                  <a:pt x="508507" y="1379794"/>
                  <a:pt x="426571" y="1651820"/>
                </a:cubicBezTo>
                <a:lnTo>
                  <a:pt x="3784" y="1681316"/>
                </a:lnTo>
                <a:cubicBezTo>
                  <a:pt x="507" y="1120877"/>
                  <a:pt x="-2771" y="560439"/>
                  <a:pt x="3784" y="0"/>
                </a:cubicBezTo>
                <a:close/>
              </a:path>
            </a:pathLst>
          </a:cu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orme libre 5"/>
          <p:cNvSpPr/>
          <p:nvPr/>
        </p:nvSpPr>
        <p:spPr>
          <a:xfrm>
            <a:off x="10225548" y="2153265"/>
            <a:ext cx="1248697" cy="707922"/>
          </a:xfrm>
          <a:custGeom>
            <a:avLst/>
            <a:gdLst>
              <a:gd name="connsiteX0" fmla="*/ 0 w 1248697"/>
              <a:gd name="connsiteY0" fmla="*/ 412954 h 707922"/>
              <a:gd name="connsiteX1" fmla="*/ 68826 w 1248697"/>
              <a:gd name="connsiteY1" fmla="*/ 0 h 707922"/>
              <a:gd name="connsiteX2" fmla="*/ 1248697 w 1248697"/>
              <a:gd name="connsiteY2" fmla="*/ 9832 h 707922"/>
              <a:gd name="connsiteX3" fmla="*/ 530942 w 1248697"/>
              <a:gd name="connsiteY3" fmla="*/ 707922 h 707922"/>
              <a:gd name="connsiteX4" fmla="*/ 0 w 1248697"/>
              <a:gd name="connsiteY4" fmla="*/ 412954 h 707922"/>
              <a:gd name="connsiteX0" fmla="*/ 0 w 1248697"/>
              <a:gd name="connsiteY0" fmla="*/ 412954 h 707922"/>
              <a:gd name="connsiteX1" fmla="*/ 68826 w 1248697"/>
              <a:gd name="connsiteY1" fmla="*/ 0 h 707922"/>
              <a:gd name="connsiteX2" fmla="*/ 1248697 w 1248697"/>
              <a:gd name="connsiteY2" fmla="*/ 9832 h 707922"/>
              <a:gd name="connsiteX3" fmla="*/ 530942 w 1248697"/>
              <a:gd name="connsiteY3" fmla="*/ 707922 h 707922"/>
              <a:gd name="connsiteX4" fmla="*/ 0 w 1248697"/>
              <a:gd name="connsiteY4" fmla="*/ 412954 h 707922"/>
              <a:gd name="connsiteX0" fmla="*/ 0 w 1248697"/>
              <a:gd name="connsiteY0" fmla="*/ 412954 h 707922"/>
              <a:gd name="connsiteX1" fmla="*/ 68826 w 1248697"/>
              <a:gd name="connsiteY1" fmla="*/ 0 h 707922"/>
              <a:gd name="connsiteX2" fmla="*/ 1248697 w 1248697"/>
              <a:gd name="connsiteY2" fmla="*/ 9832 h 707922"/>
              <a:gd name="connsiteX3" fmla="*/ 530942 w 1248697"/>
              <a:gd name="connsiteY3" fmla="*/ 707922 h 707922"/>
              <a:gd name="connsiteX4" fmla="*/ 0 w 1248697"/>
              <a:gd name="connsiteY4" fmla="*/ 412954 h 70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697" h="707922">
                <a:moveTo>
                  <a:pt x="0" y="412954"/>
                </a:moveTo>
                <a:lnTo>
                  <a:pt x="68826" y="0"/>
                </a:lnTo>
                <a:lnTo>
                  <a:pt x="1248697" y="9832"/>
                </a:lnTo>
                <a:lnTo>
                  <a:pt x="530942" y="707922"/>
                </a:lnTo>
                <a:cubicBezTo>
                  <a:pt x="344129" y="521109"/>
                  <a:pt x="265471" y="432619"/>
                  <a:pt x="0" y="412954"/>
                </a:cubicBezTo>
                <a:close/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10972800" y="5948516"/>
            <a:ext cx="570271" cy="556087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/>
          <p:cNvSpPr/>
          <p:nvPr/>
        </p:nvSpPr>
        <p:spPr>
          <a:xfrm>
            <a:off x="10972800" y="5342832"/>
            <a:ext cx="570271" cy="55608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 8"/>
          <p:cNvSpPr/>
          <p:nvPr/>
        </p:nvSpPr>
        <p:spPr>
          <a:xfrm>
            <a:off x="10825316" y="2271252"/>
            <a:ext cx="747252" cy="1966451"/>
          </a:xfrm>
          <a:custGeom>
            <a:avLst/>
            <a:gdLst>
              <a:gd name="connsiteX0" fmla="*/ 0 w 747252"/>
              <a:gd name="connsiteY0" fmla="*/ 658761 h 1966451"/>
              <a:gd name="connsiteX1" fmla="*/ 747252 w 747252"/>
              <a:gd name="connsiteY1" fmla="*/ 0 h 1966451"/>
              <a:gd name="connsiteX2" fmla="*/ 747252 w 747252"/>
              <a:gd name="connsiteY2" fmla="*/ 1966451 h 1966451"/>
              <a:gd name="connsiteX3" fmla="*/ 216310 w 747252"/>
              <a:gd name="connsiteY3" fmla="*/ 1956619 h 1966451"/>
              <a:gd name="connsiteX4" fmla="*/ 0 w 747252"/>
              <a:gd name="connsiteY4" fmla="*/ 658761 h 1966451"/>
              <a:gd name="connsiteX0" fmla="*/ 0 w 747252"/>
              <a:gd name="connsiteY0" fmla="*/ 658761 h 1966451"/>
              <a:gd name="connsiteX1" fmla="*/ 747252 w 747252"/>
              <a:gd name="connsiteY1" fmla="*/ 0 h 1966451"/>
              <a:gd name="connsiteX2" fmla="*/ 747252 w 747252"/>
              <a:gd name="connsiteY2" fmla="*/ 1966451 h 1966451"/>
              <a:gd name="connsiteX3" fmla="*/ 216310 w 747252"/>
              <a:gd name="connsiteY3" fmla="*/ 1956619 h 1966451"/>
              <a:gd name="connsiteX4" fmla="*/ 108155 w 747252"/>
              <a:gd name="connsiteY4" fmla="*/ 1258529 h 1966451"/>
              <a:gd name="connsiteX5" fmla="*/ 0 w 747252"/>
              <a:gd name="connsiteY5" fmla="*/ 658761 h 1966451"/>
              <a:gd name="connsiteX0" fmla="*/ 0 w 747252"/>
              <a:gd name="connsiteY0" fmla="*/ 658761 h 1966451"/>
              <a:gd name="connsiteX1" fmla="*/ 747252 w 747252"/>
              <a:gd name="connsiteY1" fmla="*/ 0 h 1966451"/>
              <a:gd name="connsiteX2" fmla="*/ 747252 w 747252"/>
              <a:gd name="connsiteY2" fmla="*/ 1966451 h 1966451"/>
              <a:gd name="connsiteX3" fmla="*/ 216310 w 747252"/>
              <a:gd name="connsiteY3" fmla="*/ 1956619 h 1966451"/>
              <a:gd name="connsiteX4" fmla="*/ 255639 w 747252"/>
              <a:gd name="connsiteY4" fmla="*/ 1238865 h 1966451"/>
              <a:gd name="connsiteX5" fmla="*/ 0 w 747252"/>
              <a:gd name="connsiteY5" fmla="*/ 658761 h 1966451"/>
              <a:gd name="connsiteX0" fmla="*/ 0 w 747252"/>
              <a:gd name="connsiteY0" fmla="*/ 658761 h 1966451"/>
              <a:gd name="connsiteX1" fmla="*/ 747252 w 747252"/>
              <a:gd name="connsiteY1" fmla="*/ 0 h 1966451"/>
              <a:gd name="connsiteX2" fmla="*/ 747252 w 747252"/>
              <a:gd name="connsiteY2" fmla="*/ 1966451 h 1966451"/>
              <a:gd name="connsiteX3" fmla="*/ 216310 w 747252"/>
              <a:gd name="connsiteY3" fmla="*/ 1956619 h 1966451"/>
              <a:gd name="connsiteX4" fmla="*/ 255639 w 747252"/>
              <a:gd name="connsiteY4" fmla="*/ 1238865 h 1966451"/>
              <a:gd name="connsiteX5" fmla="*/ 0 w 747252"/>
              <a:gd name="connsiteY5" fmla="*/ 658761 h 1966451"/>
              <a:gd name="connsiteX0" fmla="*/ 0 w 747252"/>
              <a:gd name="connsiteY0" fmla="*/ 658761 h 1966451"/>
              <a:gd name="connsiteX1" fmla="*/ 747252 w 747252"/>
              <a:gd name="connsiteY1" fmla="*/ 0 h 1966451"/>
              <a:gd name="connsiteX2" fmla="*/ 747252 w 747252"/>
              <a:gd name="connsiteY2" fmla="*/ 1966451 h 1966451"/>
              <a:gd name="connsiteX3" fmla="*/ 216310 w 747252"/>
              <a:gd name="connsiteY3" fmla="*/ 1956619 h 1966451"/>
              <a:gd name="connsiteX4" fmla="*/ 255639 w 747252"/>
              <a:gd name="connsiteY4" fmla="*/ 1238865 h 1966451"/>
              <a:gd name="connsiteX5" fmla="*/ 0 w 747252"/>
              <a:gd name="connsiteY5" fmla="*/ 658761 h 1966451"/>
              <a:gd name="connsiteX0" fmla="*/ 0 w 747252"/>
              <a:gd name="connsiteY0" fmla="*/ 658761 h 1966451"/>
              <a:gd name="connsiteX1" fmla="*/ 747252 w 747252"/>
              <a:gd name="connsiteY1" fmla="*/ 0 h 1966451"/>
              <a:gd name="connsiteX2" fmla="*/ 747252 w 747252"/>
              <a:gd name="connsiteY2" fmla="*/ 1966451 h 1966451"/>
              <a:gd name="connsiteX3" fmla="*/ 196645 w 747252"/>
              <a:gd name="connsiteY3" fmla="*/ 1946787 h 1966451"/>
              <a:gd name="connsiteX4" fmla="*/ 255639 w 747252"/>
              <a:gd name="connsiteY4" fmla="*/ 1238865 h 1966451"/>
              <a:gd name="connsiteX5" fmla="*/ 0 w 747252"/>
              <a:gd name="connsiteY5" fmla="*/ 658761 h 1966451"/>
              <a:gd name="connsiteX0" fmla="*/ 0 w 747252"/>
              <a:gd name="connsiteY0" fmla="*/ 658761 h 1966451"/>
              <a:gd name="connsiteX1" fmla="*/ 747252 w 747252"/>
              <a:gd name="connsiteY1" fmla="*/ 0 h 1966451"/>
              <a:gd name="connsiteX2" fmla="*/ 747252 w 747252"/>
              <a:gd name="connsiteY2" fmla="*/ 1966451 h 1966451"/>
              <a:gd name="connsiteX3" fmla="*/ 196645 w 747252"/>
              <a:gd name="connsiteY3" fmla="*/ 1946787 h 1966451"/>
              <a:gd name="connsiteX4" fmla="*/ 265472 w 747252"/>
              <a:gd name="connsiteY4" fmla="*/ 1209368 h 1966451"/>
              <a:gd name="connsiteX5" fmla="*/ 0 w 747252"/>
              <a:gd name="connsiteY5" fmla="*/ 658761 h 1966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7252" h="1966451">
                <a:moveTo>
                  <a:pt x="0" y="658761"/>
                </a:moveTo>
                <a:lnTo>
                  <a:pt x="747252" y="0"/>
                </a:lnTo>
                <a:lnTo>
                  <a:pt x="747252" y="1966451"/>
                </a:lnTo>
                <a:lnTo>
                  <a:pt x="196645" y="1946787"/>
                </a:lnTo>
                <a:cubicBezTo>
                  <a:pt x="209755" y="1707536"/>
                  <a:pt x="331020" y="1694425"/>
                  <a:pt x="265472" y="1209368"/>
                </a:cubicBezTo>
                <a:cubicBezTo>
                  <a:pt x="190091" y="809523"/>
                  <a:pt x="85213" y="852129"/>
                  <a:pt x="0" y="658761"/>
                </a:cubicBezTo>
                <a:close/>
              </a:path>
            </a:pathLst>
          </a:cu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orme libre 10"/>
          <p:cNvSpPr/>
          <p:nvPr/>
        </p:nvSpPr>
        <p:spPr>
          <a:xfrm>
            <a:off x="10844981" y="4267200"/>
            <a:ext cx="727587" cy="1012723"/>
          </a:xfrm>
          <a:custGeom>
            <a:avLst/>
            <a:gdLst>
              <a:gd name="connsiteX0" fmla="*/ 0 w 776748"/>
              <a:gd name="connsiteY0" fmla="*/ 196645 h 1012723"/>
              <a:gd name="connsiteX1" fmla="*/ 127819 w 776748"/>
              <a:gd name="connsiteY1" fmla="*/ 373626 h 1012723"/>
              <a:gd name="connsiteX2" fmla="*/ 117987 w 776748"/>
              <a:gd name="connsiteY2" fmla="*/ 1012723 h 1012723"/>
              <a:gd name="connsiteX3" fmla="*/ 776748 w 776748"/>
              <a:gd name="connsiteY3" fmla="*/ 1012723 h 1012723"/>
              <a:gd name="connsiteX4" fmla="*/ 766916 w 776748"/>
              <a:gd name="connsiteY4" fmla="*/ 9832 h 1012723"/>
              <a:gd name="connsiteX5" fmla="*/ 137651 w 776748"/>
              <a:gd name="connsiteY5" fmla="*/ 0 h 1012723"/>
              <a:gd name="connsiteX6" fmla="*/ 0 w 776748"/>
              <a:gd name="connsiteY6" fmla="*/ 196645 h 1012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6748" h="1012723">
                <a:moveTo>
                  <a:pt x="0" y="196645"/>
                </a:moveTo>
                <a:lnTo>
                  <a:pt x="127819" y="373626"/>
                </a:lnTo>
                <a:lnTo>
                  <a:pt x="117987" y="1012723"/>
                </a:lnTo>
                <a:lnTo>
                  <a:pt x="776748" y="1012723"/>
                </a:lnTo>
                <a:cubicBezTo>
                  <a:pt x="773471" y="678426"/>
                  <a:pt x="770193" y="344129"/>
                  <a:pt x="766916" y="9832"/>
                </a:cubicBezTo>
                <a:lnTo>
                  <a:pt x="137651" y="0"/>
                </a:lnTo>
                <a:lnTo>
                  <a:pt x="0" y="196645"/>
                </a:lnTo>
                <a:close/>
              </a:path>
            </a:pathLst>
          </a:cu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10987547" y="4718485"/>
            <a:ext cx="570271" cy="55608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orme libre 11"/>
          <p:cNvSpPr/>
          <p:nvPr/>
        </p:nvSpPr>
        <p:spPr>
          <a:xfrm>
            <a:off x="8377084" y="3864077"/>
            <a:ext cx="1779639" cy="1258529"/>
          </a:xfrm>
          <a:custGeom>
            <a:avLst/>
            <a:gdLst>
              <a:gd name="connsiteX0" fmla="*/ 432619 w 1779639"/>
              <a:gd name="connsiteY0" fmla="*/ 0 h 1258529"/>
              <a:gd name="connsiteX1" fmla="*/ 0 w 1779639"/>
              <a:gd name="connsiteY1" fmla="*/ 49162 h 1258529"/>
              <a:gd name="connsiteX2" fmla="*/ 9832 w 1779639"/>
              <a:gd name="connsiteY2" fmla="*/ 580104 h 1258529"/>
              <a:gd name="connsiteX3" fmla="*/ 865239 w 1779639"/>
              <a:gd name="connsiteY3" fmla="*/ 1258529 h 1258529"/>
              <a:gd name="connsiteX4" fmla="*/ 1779639 w 1779639"/>
              <a:gd name="connsiteY4" fmla="*/ 1258529 h 1258529"/>
              <a:gd name="connsiteX5" fmla="*/ 1750142 w 1779639"/>
              <a:gd name="connsiteY5" fmla="*/ 953729 h 1258529"/>
              <a:gd name="connsiteX6" fmla="*/ 432619 w 1779639"/>
              <a:gd name="connsiteY6" fmla="*/ 0 h 1258529"/>
              <a:gd name="connsiteX0" fmla="*/ 432619 w 1779639"/>
              <a:gd name="connsiteY0" fmla="*/ 0 h 1258529"/>
              <a:gd name="connsiteX1" fmla="*/ 0 w 1779639"/>
              <a:gd name="connsiteY1" fmla="*/ 49162 h 1258529"/>
              <a:gd name="connsiteX2" fmla="*/ 9832 w 1779639"/>
              <a:gd name="connsiteY2" fmla="*/ 580104 h 1258529"/>
              <a:gd name="connsiteX3" fmla="*/ 432619 w 1779639"/>
              <a:gd name="connsiteY3" fmla="*/ 904568 h 1258529"/>
              <a:gd name="connsiteX4" fmla="*/ 865239 w 1779639"/>
              <a:gd name="connsiteY4" fmla="*/ 1258529 h 1258529"/>
              <a:gd name="connsiteX5" fmla="*/ 1779639 w 1779639"/>
              <a:gd name="connsiteY5" fmla="*/ 1258529 h 1258529"/>
              <a:gd name="connsiteX6" fmla="*/ 1750142 w 1779639"/>
              <a:gd name="connsiteY6" fmla="*/ 953729 h 1258529"/>
              <a:gd name="connsiteX7" fmla="*/ 432619 w 1779639"/>
              <a:gd name="connsiteY7" fmla="*/ 0 h 1258529"/>
              <a:gd name="connsiteX0" fmla="*/ 432619 w 1779639"/>
              <a:gd name="connsiteY0" fmla="*/ 0 h 1258529"/>
              <a:gd name="connsiteX1" fmla="*/ 0 w 1779639"/>
              <a:gd name="connsiteY1" fmla="*/ 49162 h 1258529"/>
              <a:gd name="connsiteX2" fmla="*/ 9832 w 1779639"/>
              <a:gd name="connsiteY2" fmla="*/ 580104 h 1258529"/>
              <a:gd name="connsiteX3" fmla="*/ 678425 w 1779639"/>
              <a:gd name="connsiteY3" fmla="*/ 717755 h 1258529"/>
              <a:gd name="connsiteX4" fmla="*/ 865239 w 1779639"/>
              <a:gd name="connsiteY4" fmla="*/ 1258529 h 1258529"/>
              <a:gd name="connsiteX5" fmla="*/ 1779639 w 1779639"/>
              <a:gd name="connsiteY5" fmla="*/ 1258529 h 1258529"/>
              <a:gd name="connsiteX6" fmla="*/ 1750142 w 1779639"/>
              <a:gd name="connsiteY6" fmla="*/ 953729 h 1258529"/>
              <a:gd name="connsiteX7" fmla="*/ 432619 w 1779639"/>
              <a:gd name="connsiteY7" fmla="*/ 0 h 1258529"/>
              <a:gd name="connsiteX0" fmla="*/ 432619 w 1779639"/>
              <a:gd name="connsiteY0" fmla="*/ 0 h 1258529"/>
              <a:gd name="connsiteX1" fmla="*/ 0 w 1779639"/>
              <a:gd name="connsiteY1" fmla="*/ 49162 h 1258529"/>
              <a:gd name="connsiteX2" fmla="*/ 9832 w 1779639"/>
              <a:gd name="connsiteY2" fmla="*/ 580104 h 1258529"/>
              <a:gd name="connsiteX3" fmla="*/ 678425 w 1779639"/>
              <a:gd name="connsiteY3" fmla="*/ 717755 h 1258529"/>
              <a:gd name="connsiteX4" fmla="*/ 865239 w 1779639"/>
              <a:gd name="connsiteY4" fmla="*/ 1258529 h 1258529"/>
              <a:gd name="connsiteX5" fmla="*/ 1779639 w 1779639"/>
              <a:gd name="connsiteY5" fmla="*/ 1258529 h 1258529"/>
              <a:gd name="connsiteX6" fmla="*/ 1750142 w 1779639"/>
              <a:gd name="connsiteY6" fmla="*/ 953729 h 1258529"/>
              <a:gd name="connsiteX7" fmla="*/ 432619 w 1779639"/>
              <a:gd name="connsiteY7" fmla="*/ 0 h 1258529"/>
              <a:gd name="connsiteX0" fmla="*/ 432619 w 1779639"/>
              <a:gd name="connsiteY0" fmla="*/ 0 h 1258529"/>
              <a:gd name="connsiteX1" fmla="*/ 0 w 1779639"/>
              <a:gd name="connsiteY1" fmla="*/ 49162 h 1258529"/>
              <a:gd name="connsiteX2" fmla="*/ 9832 w 1779639"/>
              <a:gd name="connsiteY2" fmla="*/ 580104 h 1258529"/>
              <a:gd name="connsiteX3" fmla="*/ 678425 w 1779639"/>
              <a:gd name="connsiteY3" fmla="*/ 717755 h 1258529"/>
              <a:gd name="connsiteX4" fmla="*/ 865239 w 1779639"/>
              <a:gd name="connsiteY4" fmla="*/ 1258529 h 1258529"/>
              <a:gd name="connsiteX5" fmla="*/ 1779639 w 1779639"/>
              <a:gd name="connsiteY5" fmla="*/ 1258529 h 1258529"/>
              <a:gd name="connsiteX6" fmla="*/ 1750142 w 1779639"/>
              <a:gd name="connsiteY6" fmla="*/ 953729 h 1258529"/>
              <a:gd name="connsiteX7" fmla="*/ 432619 w 1779639"/>
              <a:gd name="connsiteY7" fmla="*/ 0 h 1258529"/>
              <a:gd name="connsiteX0" fmla="*/ 432619 w 1779639"/>
              <a:gd name="connsiteY0" fmla="*/ 0 h 1258529"/>
              <a:gd name="connsiteX1" fmla="*/ 0 w 1779639"/>
              <a:gd name="connsiteY1" fmla="*/ 49162 h 1258529"/>
              <a:gd name="connsiteX2" fmla="*/ 9832 w 1779639"/>
              <a:gd name="connsiteY2" fmla="*/ 580104 h 1258529"/>
              <a:gd name="connsiteX3" fmla="*/ 668593 w 1779639"/>
              <a:gd name="connsiteY3" fmla="*/ 747252 h 1258529"/>
              <a:gd name="connsiteX4" fmla="*/ 865239 w 1779639"/>
              <a:gd name="connsiteY4" fmla="*/ 1258529 h 1258529"/>
              <a:gd name="connsiteX5" fmla="*/ 1779639 w 1779639"/>
              <a:gd name="connsiteY5" fmla="*/ 1258529 h 1258529"/>
              <a:gd name="connsiteX6" fmla="*/ 1750142 w 1779639"/>
              <a:gd name="connsiteY6" fmla="*/ 953729 h 1258529"/>
              <a:gd name="connsiteX7" fmla="*/ 432619 w 1779639"/>
              <a:gd name="connsiteY7" fmla="*/ 0 h 1258529"/>
              <a:gd name="connsiteX0" fmla="*/ 432619 w 1779639"/>
              <a:gd name="connsiteY0" fmla="*/ 0 h 1258529"/>
              <a:gd name="connsiteX1" fmla="*/ 0 w 1779639"/>
              <a:gd name="connsiteY1" fmla="*/ 49162 h 1258529"/>
              <a:gd name="connsiteX2" fmla="*/ 9832 w 1779639"/>
              <a:gd name="connsiteY2" fmla="*/ 580104 h 1258529"/>
              <a:gd name="connsiteX3" fmla="*/ 668593 w 1779639"/>
              <a:gd name="connsiteY3" fmla="*/ 747252 h 1258529"/>
              <a:gd name="connsiteX4" fmla="*/ 865239 w 1779639"/>
              <a:gd name="connsiteY4" fmla="*/ 1258529 h 1258529"/>
              <a:gd name="connsiteX5" fmla="*/ 1779639 w 1779639"/>
              <a:gd name="connsiteY5" fmla="*/ 1258529 h 1258529"/>
              <a:gd name="connsiteX6" fmla="*/ 1750142 w 1779639"/>
              <a:gd name="connsiteY6" fmla="*/ 953729 h 1258529"/>
              <a:gd name="connsiteX7" fmla="*/ 1061884 w 1779639"/>
              <a:gd name="connsiteY7" fmla="*/ 452284 h 1258529"/>
              <a:gd name="connsiteX8" fmla="*/ 432619 w 1779639"/>
              <a:gd name="connsiteY8" fmla="*/ 0 h 1258529"/>
              <a:gd name="connsiteX0" fmla="*/ 432619 w 1779639"/>
              <a:gd name="connsiteY0" fmla="*/ 0 h 1258529"/>
              <a:gd name="connsiteX1" fmla="*/ 0 w 1779639"/>
              <a:gd name="connsiteY1" fmla="*/ 49162 h 1258529"/>
              <a:gd name="connsiteX2" fmla="*/ 9832 w 1779639"/>
              <a:gd name="connsiteY2" fmla="*/ 580104 h 1258529"/>
              <a:gd name="connsiteX3" fmla="*/ 668593 w 1779639"/>
              <a:gd name="connsiteY3" fmla="*/ 747252 h 1258529"/>
              <a:gd name="connsiteX4" fmla="*/ 865239 w 1779639"/>
              <a:gd name="connsiteY4" fmla="*/ 1258529 h 1258529"/>
              <a:gd name="connsiteX5" fmla="*/ 1779639 w 1779639"/>
              <a:gd name="connsiteY5" fmla="*/ 1258529 h 1258529"/>
              <a:gd name="connsiteX6" fmla="*/ 1750142 w 1779639"/>
              <a:gd name="connsiteY6" fmla="*/ 953729 h 1258529"/>
              <a:gd name="connsiteX7" fmla="*/ 816078 w 1779639"/>
              <a:gd name="connsiteY7" fmla="*/ 717754 h 1258529"/>
              <a:gd name="connsiteX8" fmla="*/ 432619 w 1779639"/>
              <a:gd name="connsiteY8" fmla="*/ 0 h 1258529"/>
              <a:gd name="connsiteX0" fmla="*/ 432619 w 1779639"/>
              <a:gd name="connsiteY0" fmla="*/ 0 h 1258529"/>
              <a:gd name="connsiteX1" fmla="*/ 0 w 1779639"/>
              <a:gd name="connsiteY1" fmla="*/ 49162 h 1258529"/>
              <a:gd name="connsiteX2" fmla="*/ 9832 w 1779639"/>
              <a:gd name="connsiteY2" fmla="*/ 580104 h 1258529"/>
              <a:gd name="connsiteX3" fmla="*/ 668593 w 1779639"/>
              <a:gd name="connsiteY3" fmla="*/ 747252 h 1258529"/>
              <a:gd name="connsiteX4" fmla="*/ 865239 w 1779639"/>
              <a:gd name="connsiteY4" fmla="*/ 1258529 h 1258529"/>
              <a:gd name="connsiteX5" fmla="*/ 1779639 w 1779639"/>
              <a:gd name="connsiteY5" fmla="*/ 1258529 h 1258529"/>
              <a:gd name="connsiteX6" fmla="*/ 1750142 w 1779639"/>
              <a:gd name="connsiteY6" fmla="*/ 953729 h 1258529"/>
              <a:gd name="connsiteX7" fmla="*/ 816078 w 1779639"/>
              <a:gd name="connsiteY7" fmla="*/ 717754 h 1258529"/>
              <a:gd name="connsiteX8" fmla="*/ 432619 w 1779639"/>
              <a:gd name="connsiteY8" fmla="*/ 0 h 1258529"/>
              <a:gd name="connsiteX0" fmla="*/ 432619 w 1779639"/>
              <a:gd name="connsiteY0" fmla="*/ 0 h 1258529"/>
              <a:gd name="connsiteX1" fmla="*/ 0 w 1779639"/>
              <a:gd name="connsiteY1" fmla="*/ 49162 h 1258529"/>
              <a:gd name="connsiteX2" fmla="*/ 9832 w 1779639"/>
              <a:gd name="connsiteY2" fmla="*/ 580104 h 1258529"/>
              <a:gd name="connsiteX3" fmla="*/ 668593 w 1779639"/>
              <a:gd name="connsiteY3" fmla="*/ 747252 h 1258529"/>
              <a:gd name="connsiteX4" fmla="*/ 865239 w 1779639"/>
              <a:gd name="connsiteY4" fmla="*/ 1258529 h 1258529"/>
              <a:gd name="connsiteX5" fmla="*/ 1779639 w 1779639"/>
              <a:gd name="connsiteY5" fmla="*/ 1258529 h 1258529"/>
              <a:gd name="connsiteX6" fmla="*/ 1750142 w 1779639"/>
              <a:gd name="connsiteY6" fmla="*/ 953729 h 1258529"/>
              <a:gd name="connsiteX7" fmla="*/ 816078 w 1779639"/>
              <a:gd name="connsiteY7" fmla="*/ 717754 h 1258529"/>
              <a:gd name="connsiteX8" fmla="*/ 432619 w 1779639"/>
              <a:gd name="connsiteY8" fmla="*/ 0 h 1258529"/>
              <a:gd name="connsiteX0" fmla="*/ 432619 w 1779639"/>
              <a:gd name="connsiteY0" fmla="*/ 0 h 1258529"/>
              <a:gd name="connsiteX1" fmla="*/ 0 w 1779639"/>
              <a:gd name="connsiteY1" fmla="*/ 49162 h 1258529"/>
              <a:gd name="connsiteX2" fmla="*/ 9832 w 1779639"/>
              <a:gd name="connsiteY2" fmla="*/ 580104 h 1258529"/>
              <a:gd name="connsiteX3" fmla="*/ 668593 w 1779639"/>
              <a:gd name="connsiteY3" fmla="*/ 747252 h 1258529"/>
              <a:gd name="connsiteX4" fmla="*/ 865239 w 1779639"/>
              <a:gd name="connsiteY4" fmla="*/ 1258529 h 1258529"/>
              <a:gd name="connsiteX5" fmla="*/ 1779639 w 1779639"/>
              <a:gd name="connsiteY5" fmla="*/ 1258529 h 1258529"/>
              <a:gd name="connsiteX6" fmla="*/ 1750142 w 1779639"/>
              <a:gd name="connsiteY6" fmla="*/ 953729 h 1258529"/>
              <a:gd name="connsiteX7" fmla="*/ 835742 w 1779639"/>
              <a:gd name="connsiteY7" fmla="*/ 678425 h 1258529"/>
              <a:gd name="connsiteX8" fmla="*/ 432619 w 1779639"/>
              <a:gd name="connsiteY8" fmla="*/ 0 h 1258529"/>
              <a:gd name="connsiteX0" fmla="*/ 432619 w 1779639"/>
              <a:gd name="connsiteY0" fmla="*/ 0 h 1258529"/>
              <a:gd name="connsiteX1" fmla="*/ 0 w 1779639"/>
              <a:gd name="connsiteY1" fmla="*/ 49162 h 1258529"/>
              <a:gd name="connsiteX2" fmla="*/ 9832 w 1779639"/>
              <a:gd name="connsiteY2" fmla="*/ 580104 h 1258529"/>
              <a:gd name="connsiteX3" fmla="*/ 668593 w 1779639"/>
              <a:gd name="connsiteY3" fmla="*/ 747252 h 1258529"/>
              <a:gd name="connsiteX4" fmla="*/ 865239 w 1779639"/>
              <a:gd name="connsiteY4" fmla="*/ 1258529 h 1258529"/>
              <a:gd name="connsiteX5" fmla="*/ 1779639 w 1779639"/>
              <a:gd name="connsiteY5" fmla="*/ 1258529 h 1258529"/>
              <a:gd name="connsiteX6" fmla="*/ 1750142 w 1779639"/>
              <a:gd name="connsiteY6" fmla="*/ 953729 h 1258529"/>
              <a:gd name="connsiteX7" fmla="*/ 835742 w 1779639"/>
              <a:gd name="connsiteY7" fmla="*/ 678425 h 1258529"/>
              <a:gd name="connsiteX8" fmla="*/ 432619 w 1779639"/>
              <a:gd name="connsiteY8" fmla="*/ 0 h 1258529"/>
              <a:gd name="connsiteX0" fmla="*/ 432619 w 1779639"/>
              <a:gd name="connsiteY0" fmla="*/ 0 h 1258529"/>
              <a:gd name="connsiteX1" fmla="*/ 0 w 1779639"/>
              <a:gd name="connsiteY1" fmla="*/ 49162 h 1258529"/>
              <a:gd name="connsiteX2" fmla="*/ 9832 w 1779639"/>
              <a:gd name="connsiteY2" fmla="*/ 580104 h 1258529"/>
              <a:gd name="connsiteX3" fmla="*/ 668593 w 1779639"/>
              <a:gd name="connsiteY3" fmla="*/ 747252 h 1258529"/>
              <a:gd name="connsiteX4" fmla="*/ 865239 w 1779639"/>
              <a:gd name="connsiteY4" fmla="*/ 1258529 h 1258529"/>
              <a:gd name="connsiteX5" fmla="*/ 1779639 w 1779639"/>
              <a:gd name="connsiteY5" fmla="*/ 1258529 h 1258529"/>
              <a:gd name="connsiteX6" fmla="*/ 1750142 w 1779639"/>
              <a:gd name="connsiteY6" fmla="*/ 953729 h 1258529"/>
              <a:gd name="connsiteX7" fmla="*/ 835742 w 1779639"/>
              <a:gd name="connsiteY7" fmla="*/ 678425 h 1258529"/>
              <a:gd name="connsiteX8" fmla="*/ 432619 w 1779639"/>
              <a:gd name="connsiteY8" fmla="*/ 0 h 125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9639" h="1258529">
                <a:moveTo>
                  <a:pt x="432619" y="0"/>
                </a:moveTo>
                <a:lnTo>
                  <a:pt x="0" y="49162"/>
                </a:lnTo>
                <a:lnTo>
                  <a:pt x="9832" y="580104"/>
                </a:lnTo>
                <a:cubicBezTo>
                  <a:pt x="232696" y="625988"/>
                  <a:pt x="357239" y="544052"/>
                  <a:pt x="668593" y="747252"/>
                </a:cubicBezTo>
                <a:cubicBezTo>
                  <a:pt x="868516" y="927510"/>
                  <a:pt x="802968" y="1078271"/>
                  <a:pt x="865239" y="1258529"/>
                </a:cubicBezTo>
                <a:lnTo>
                  <a:pt x="1779639" y="1258529"/>
                </a:lnTo>
                <a:lnTo>
                  <a:pt x="1750142" y="953729"/>
                </a:lnTo>
                <a:cubicBezTo>
                  <a:pt x="1438787" y="875071"/>
                  <a:pt x="1304413" y="983226"/>
                  <a:pt x="835742" y="678425"/>
                </a:cubicBezTo>
                <a:cubicBezTo>
                  <a:pt x="462116" y="311354"/>
                  <a:pt x="560439" y="239251"/>
                  <a:pt x="432619" y="0"/>
                </a:cubicBezTo>
                <a:close/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618" y="3672503"/>
            <a:ext cx="1501713" cy="1316932"/>
          </a:xfrm>
          <a:prstGeom prst="rect">
            <a:avLst/>
          </a:prstGeom>
        </p:spPr>
      </p:pic>
      <p:sp>
        <p:nvSpPr>
          <p:cNvPr id="15" name="Accolade fermante 14"/>
          <p:cNvSpPr/>
          <p:nvPr/>
        </p:nvSpPr>
        <p:spPr>
          <a:xfrm>
            <a:off x="3460955" y="3824748"/>
            <a:ext cx="639097" cy="1164687"/>
          </a:xfrm>
          <a:prstGeom prst="righ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5744330" y="3633176"/>
            <a:ext cx="233778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u="sng" dirty="0" smtClean="0">
                <a:solidFill>
                  <a:srgbClr val="FF0000"/>
                </a:solidFill>
              </a:rPr>
              <a:t>JAMAIS</a:t>
            </a:r>
          </a:p>
          <a:p>
            <a:pPr algn="ctr"/>
            <a:r>
              <a:rPr lang="fr-FR" sz="2400" dirty="0" smtClean="0"/>
              <a:t>SUR UN CIRCUIT</a:t>
            </a:r>
          </a:p>
          <a:p>
            <a:pPr algn="ctr"/>
            <a:r>
              <a:rPr lang="fr-FR" sz="2400" dirty="0" smtClean="0"/>
              <a:t>SOUS TENSION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71444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8" grpId="0" animBg="1"/>
      <p:bldP spid="8" grpId="1" animBg="1"/>
      <p:bldP spid="8" grpId="2" animBg="1"/>
      <p:bldP spid="9" grpId="0" animBg="1"/>
      <p:bldP spid="9" grpId="1" animBg="1"/>
      <p:bldP spid="11" grpId="0" animBg="1"/>
      <p:bldP spid="11" grpId="1" animBg="1"/>
      <p:bldP spid="10" grpId="0" animBg="1"/>
      <p:bldP spid="10" grpId="1" animBg="1"/>
      <p:bldP spid="12" grpId="0" animBg="1"/>
      <p:bldP spid="12" grpId="1" animBg="1"/>
      <p:bldP spid="15" grpId="0" animBg="1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Multimètre – Tension continue (DC        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Différents calibres</a:t>
            </a:r>
          </a:p>
          <a:p>
            <a:pPr lvl="1"/>
            <a:r>
              <a:rPr lang="fr-FR" dirty="0" smtClean="0"/>
              <a:t>500</a:t>
            </a:r>
          </a:p>
          <a:p>
            <a:pPr lvl="1"/>
            <a:r>
              <a:rPr lang="fr-FR" dirty="0" smtClean="0"/>
              <a:t>200</a:t>
            </a:r>
          </a:p>
          <a:p>
            <a:pPr lvl="1"/>
            <a:r>
              <a:rPr lang="fr-FR" dirty="0" smtClean="0"/>
              <a:t>20</a:t>
            </a:r>
          </a:p>
          <a:p>
            <a:pPr lvl="1"/>
            <a:r>
              <a:rPr lang="fr-FR" dirty="0" smtClean="0"/>
              <a:t>2000m	</a:t>
            </a:r>
            <a:r>
              <a:rPr lang="fr-FR" dirty="0" smtClean="0">
                <a:sym typeface="Wingdings" panose="05000000000000000000" pitchFamily="2" charset="2"/>
              </a:rPr>
              <a:t> 2V</a:t>
            </a:r>
            <a:endParaRPr lang="fr-FR" dirty="0" smtClean="0"/>
          </a:p>
          <a:p>
            <a:pPr lvl="1"/>
            <a:r>
              <a:rPr lang="fr-FR" dirty="0" smtClean="0"/>
              <a:t>200m	</a:t>
            </a:r>
            <a:r>
              <a:rPr lang="fr-FR" dirty="0" smtClean="0">
                <a:sym typeface="Wingdings" panose="05000000000000000000" pitchFamily="2" charset="2"/>
              </a:rPr>
              <a:t> 0,2V</a:t>
            </a:r>
            <a:endParaRPr lang="fr-FR" dirty="0" smtClean="0"/>
          </a:p>
          <a:p>
            <a:pPr lvl="1"/>
            <a:endParaRPr lang="fr-FR" dirty="0"/>
          </a:p>
          <a:p>
            <a:r>
              <a:rPr lang="fr-FR" dirty="0" smtClean="0"/>
              <a:t>Principe:</a:t>
            </a:r>
          </a:p>
          <a:p>
            <a:pPr lvl="1"/>
            <a:r>
              <a:rPr lang="fr-FR" dirty="0" smtClean="0"/>
              <a:t>Du plus grand au plus petit</a:t>
            </a:r>
          </a:p>
          <a:p>
            <a:pPr lvl="2"/>
            <a:r>
              <a:rPr lang="fr-FR" dirty="0" smtClean="0"/>
              <a:t>500V </a:t>
            </a:r>
            <a:r>
              <a:rPr lang="fr-FR" dirty="0" smtClean="0">
                <a:sym typeface="Wingdings" panose="05000000000000000000" pitchFamily="2" charset="2"/>
              </a:rPr>
              <a:t> 200V  20V  2000mV  200mV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333" y="749809"/>
            <a:ext cx="868571" cy="52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7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Mise en pratique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22" y="1825625"/>
            <a:ext cx="4351338" cy="4351338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250" y="0"/>
            <a:ext cx="4328750" cy="6858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821" y="0"/>
            <a:ext cx="4328750" cy="6858000"/>
          </a:xfrm>
          <a:prstGeom prst="rect">
            <a:avLst/>
          </a:prstGeom>
        </p:spPr>
      </p:pic>
      <p:cxnSp>
        <p:nvCxnSpPr>
          <p:cNvPr id="8" name="Connecteur en angle 7"/>
          <p:cNvCxnSpPr>
            <a:stCxn id="4" idx="0"/>
          </p:cNvCxnSpPr>
          <p:nvPr/>
        </p:nvCxnSpPr>
        <p:spPr>
          <a:xfrm rot="16200000" flipH="1">
            <a:off x="5141911" y="-678596"/>
            <a:ext cx="3707667" cy="8716109"/>
          </a:xfrm>
          <a:prstGeom prst="bentConnector4">
            <a:avLst>
              <a:gd name="adj1" fmla="val -6166"/>
              <a:gd name="adj2" fmla="val 56944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en angle 10"/>
          <p:cNvCxnSpPr>
            <a:stCxn id="4" idx="2"/>
          </p:cNvCxnSpPr>
          <p:nvPr/>
        </p:nvCxnSpPr>
        <p:spPr>
          <a:xfrm rot="16200000" flipH="1">
            <a:off x="6972239" y="1842415"/>
            <a:ext cx="134937" cy="8804032"/>
          </a:xfrm>
          <a:prstGeom prst="bent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02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Mise en pratique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2309"/>
            <a:ext cx="5685692" cy="5685692"/>
          </a:xfr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250" y="0"/>
            <a:ext cx="4328750" cy="6858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250" y="0"/>
            <a:ext cx="4328750" cy="6858000"/>
          </a:xfrm>
          <a:prstGeom prst="rect">
            <a:avLst/>
          </a:prstGeom>
        </p:spPr>
      </p:pic>
      <p:grpSp>
        <p:nvGrpSpPr>
          <p:cNvPr id="35" name="Groupe 34"/>
          <p:cNvGrpSpPr/>
          <p:nvPr/>
        </p:nvGrpSpPr>
        <p:grpSpPr>
          <a:xfrm>
            <a:off x="800100" y="1657350"/>
            <a:ext cx="10371992" cy="4702261"/>
            <a:chOff x="800100" y="1657350"/>
            <a:chExt cx="10371992" cy="4702261"/>
          </a:xfrm>
        </p:grpSpPr>
        <p:cxnSp>
          <p:nvCxnSpPr>
            <p:cNvPr id="17" name="Connecteur droit 16"/>
            <p:cNvCxnSpPr/>
            <p:nvPr/>
          </p:nvCxnSpPr>
          <p:spPr>
            <a:xfrm flipV="1">
              <a:off x="2286000" y="1657350"/>
              <a:ext cx="0" cy="40591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/>
            <p:cNvCxnSpPr/>
            <p:nvPr/>
          </p:nvCxnSpPr>
          <p:spPr>
            <a:xfrm flipV="1">
              <a:off x="838200" y="1657350"/>
              <a:ext cx="0" cy="470226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21"/>
            <p:cNvCxnSpPr/>
            <p:nvPr/>
          </p:nvCxnSpPr>
          <p:spPr>
            <a:xfrm flipH="1">
              <a:off x="800100" y="1690688"/>
              <a:ext cx="152162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/>
            <p:nvPr/>
          </p:nvCxnSpPr>
          <p:spPr>
            <a:xfrm flipH="1">
              <a:off x="838200" y="6318738"/>
              <a:ext cx="10333892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e 33"/>
          <p:cNvGrpSpPr/>
          <p:nvPr/>
        </p:nvGrpSpPr>
        <p:grpSpPr>
          <a:xfrm>
            <a:off x="3446584" y="1690688"/>
            <a:ext cx="7725508" cy="3948112"/>
            <a:chOff x="3446584" y="1690688"/>
            <a:chExt cx="7725508" cy="3948112"/>
          </a:xfrm>
        </p:grpSpPr>
        <p:cxnSp>
          <p:nvCxnSpPr>
            <p:cNvPr id="11" name="Connecteur en angle 10"/>
            <p:cNvCxnSpPr/>
            <p:nvPr/>
          </p:nvCxnSpPr>
          <p:spPr>
            <a:xfrm>
              <a:off x="3446584" y="1690688"/>
              <a:ext cx="7725508" cy="3948112"/>
            </a:xfrm>
            <a:prstGeom prst="bentConnector3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/>
            <p:cNvCxnSpPr/>
            <p:nvPr/>
          </p:nvCxnSpPr>
          <p:spPr>
            <a:xfrm flipV="1">
              <a:off x="3483951" y="1690688"/>
              <a:ext cx="0" cy="37257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455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Mise en pratique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57" y="2204028"/>
            <a:ext cx="5376595" cy="3165142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250" y="0"/>
            <a:ext cx="4328750" cy="6858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250" y="0"/>
            <a:ext cx="4328750" cy="6858000"/>
          </a:xfrm>
          <a:prstGeom prst="rect">
            <a:avLst/>
          </a:prstGeom>
        </p:spPr>
      </p:pic>
      <p:cxnSp>
        <p:nvCxnSpPr>
          <p:cNvPr id="9" name="Connecteur en angle 8"/>
          <p:cNvCxnSpPr/>
          <p:nvPr/>
        </p:nvCxnSpPr>
        <p:spPr>
          <a:xfrm>
            <a:off x="5334000" y="4140200"/>
            <a:ext cx="5905500" cy="1422400"/>
          </a:xfrm>
          <a:prstGeom prst="bentConnector3">
            <a:avLst>
              <a:gd name="adj1" fmla="val 40968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en angle 11"/>
          <p:cNvCxnSpPr/>
          <p:nvPr/>
        </p:nvCxnSpPr>
        <p:spPr>
          <a:xfrm>
            <a:off x="4876800" y="4457700"/>
            <a:ext cx="6362700" cy="1701800"/>
          </a:xfrm>
          <a:prstGeom prst="bentConnector3">
            <a:avLst>
              <a:gd name="adj1" fmla="val 36827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63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Multimètre – Tension alternative (AC        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Différents calibres</a:t>
            </a:r>
          </a:p>
          <a:p>
            <a:pPr lvl="1"/>
            <a:r>
              <a:rPr lang="fr-FR" dirty="0" smtClean="0"/>
              <a:t>500</a:t>
            </a:r>
          </a:p>
          <a:p>
            <a:pPr lvl="1"/>
            <a:r>
              <a:rPr lang="fr-FR" dirty="0" smtClean="0"/>
              <a:t>200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 smtClean="0"/>
              <a:t>Principe:</a:t>
            </a:r>
          </a:p>
          <a:p>
            <a:pPr lvl="1"/>
            <a:r>
              <a:rPr lang="fr-FR" dirty="0" smtClean="0"/>
              <a:t>Du plus grand au plus petit</a:t>
            </a:r>
          </a:p>
          <a:p>
            <a:pPr lvl="2"/>
            <a:r>
              <a:rPr lang="fr-FR" dirty="0" smtClean="0"/>
              <a:t>500V </a:t>
            </a:r>
            <a:r>
              <a:rPr lang="fr-FR" dirty="0" smtClean="0">
                <a:sym typeface="Wingdings" panose="05000000000000000000" pitchFamily="2" charset="2"/>
              </a:rPr>
              <a:t> 200V</a:t>
            </a:r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329" y="766318"/>
            <a:ext cx="863492" cy="52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2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Histoire</a:t>
            </a:r>
          </a:p>
          <a:p>
            <a:r>
              <a:rPr lang="fr-FR" dirty="0" smtClean="0"/>
              <a:t>Notions</a:t>
            </a:r>
          </a:p>
          <a:p>
            <a:r>
              <a:rPr lang="fr-FR" dirty="0" smtClean="0"/>
              <a:t>Mise en garde</a:t>
            </a:r>
          </a:p>
          <a:p>
            <a:r>
              <a:rPr lang="fr-FR" dirty="0" smtClean="0"/>
              <a:t>Multimètre</a:t>
            </a:r>
          </a:p>
          <a:p>
            <a:r>
              <a:rPr lang="fr-FR" dirty="0" smtClean="0"/>
              <a:t>Bibliographie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901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Mise en pratique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4999"/>
            <a:ext cx="3733800" cy="5733001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250" y="0"/>
            <a:ext cx="4328750" cy="6858000"/>
          </a:xfrm>
          <a:prstGeom prst="rect">
            <a:avLst/>
          </a:prstGeom>
        </p:spPr>
      </p:pic>
      <p:cxnSp>
        <p:nvCxnSpPr>
          <p:cNvPr id="7" name="Connecteur en angle 6"/>
          <p:cNvCxnSpPr/>
          <p:nvPr/>
        </p:nvCxnSpPr>
        <p:spPr>
          <a:xfrm>
            <a:off x="2921000" y="3124200"/>
            <a:ext cx="8280400" cy="3124200"/>
          </a:xfrm>
          <a:prstGeom prst="bentConnector3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e 17"/>
          <p:cNvGrpSpPr/>
          <p:nvPr/>
        </p:nvGrpSpPr>
        <p:grpSpPr>
          <a:xfrm>
            <a:off x="2324100" y="2251075"/>
            <a:ext cx="8915400" cy="3387725"/>
            <a:chOff x="2324100" y="2251075"/>
            <a:chExt cx="8915400" cy="3387725"/>
          </a:xfrm>
        </p:grpSpPr>
        <p:cxnSp>
          <p:nvCxnSpPr>
            <p:cNvPr id="10" name="Connecteur en angle 9"/>
            <p:cNvCxnSpPr/>
            <p:nvPr/>
          </p:nvCxnSpPr>
          <p:spPr>
            <a:xfrm>
              <a:off x="2324100" y="2286000"/>
              <a:ext cx="8915400" cy="3352800"/>
            </a:xfrm>
            <a:prstGeom prst="bentConnector3">
              <a:avLst>
                <a:gd name="adj1" fmla="val 60256"/>
              </a:avLst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/>
            <p:nvPr/>
          </p:nvCxnSpPr>
          <p:spPr>
            <a:xfrm>
              <a:off x="2324100" y="2251075"/>
              <a:ext cx="0" cy="87312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Imag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250" y="0"/>
            <a:ext cx="4328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0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Multimètre – Intensité continue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Calibre dédié</a:t>
            </a:r>
          </a:p>
          <a:p>
            <a:pPr lvl="1"/>
            <a:r>
              <a:rPr lang="fr-FR" dirty="0" smtClean="0"/>
              <a:t>5</a:t>
            </a:r>
          </a:p>
          <a:p>
            <a:r>
              <a:rPr lang="fr-FR" dirty="0" smtClean="0"/>
              <a:t>Différents calibres</a:t>
            </a:r>
          </a:p>
          <a:p>
            <a:pPr lvl="1"/>
            <a:r>
              <a:rPr lang="fr-FR" dirty="0" smtClean="0"/>
              <a:t>200m	</a:t>
            </a:r>
            <a:r>
              <a:rPr lang="fr-FR" dirty="0" smtClean="0">
                <a:sym typeface="Wingdings" panose="05000000000000000000" pitchFamily="2" charset="2"/>
              </a:rPr>
              <a:t> 200mA</a:t>
            </a:r>
            <a:endParaRPr lang="fr-FR" dirty="0" smtClean="0"/>
          </a:p>
          <a:p>
            <a:pPr lvl="1"/>
            <a:r>
              <a:rPr lang="fr-FR" dirty="0" smtClean="0"/>
              <a:t>20m	</a:t>
            </a:r>
            <a:r>
              <a:rPr lang="fr-FR" dirty="0" smtClean="0">
                <a:sym typeface="Wingdings" panose="05000000000000000000" pitchFamily="2" charset="2"/>
              </a:rPr>
              <a:t> 20mA</a:t>
            </a:r>
            <a:endParaRPr lang="fr-FR" dirty="0" smtClean="0"/>
          </a:p>
          <a:p>
            <a:pPr lvl="1"/>
            <a:r>
              <a:rPr lang="fr-FR" dirty="0" smtClean="0"/>
              <a:t>2000µ	</a:t>
            </a:r>
            <a:r>
              <a:rPr lang="fr-FR" dirty="0" smtClean="0">
                <a:sym typeface="Wingdings" panose="05000000000000000000" pitchFamily="2" charset="2"/>
              </a:rPr>
              <a:t> 2mA</a:t>
            </a:r>
            <a:endParaRPr lang="fr-FR" dirty="0" smtClean="0"/>
          </a:p>
          <a:p>
            <a:pPr lvl="1"/>
            <a:r>
              <a:rPr lang="fr-FR" dirty="0" smtClean="0"/>
              <a:t>200µ	</a:t>
            </a:r>
            <a:r>
              <a:rPr lang="fr-FR" dirty="0" smtClean="0">
                <a:sym typeface="Wingdings" panose="05000000000000000000" pitchFamily="2" charset="2"/>
              </a:rPr>
              <a:t> 0,2mA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Principe:</a:t>
            </a:r>
          </a:p>
          <a:p>
            <a:pPr lvl="1"/>
            <a:r>
              <a:rPr lang="fr-FR" dirty="0" smtClean="0"/>
              <a:t>Du plus grand au plus petit</a:t>
            </a:r>
          </a:p>
          <a:p>
            <a:pPr lvl="2"/>
            <a:r>
              <a:rPr lang="fr-FR" dirty="0" smtClean="0"/>
              <a:t>5A </a:t>
            </a:r>
            <a:r>
              <a:rPr lang="fr-FR" dirty="0" smtClean="0">
                <a:sym typeface="Wingdings" panose="05000000000000000000" pitchFamily="2" charset="2"/>
              </a:rPr>
              <a:t> 200mA  20mA  2mA  0,2mA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414399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Mise en application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50" y="2242344"/>
            <a:ext cx="2638425" cy="3810000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90688"/>
            <a:ext cx="3048000" cy="3048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250" y="0"/>
            <a:ext cx="4328750" cy="6858000"/>
          </a:xfrm>
          <a:prstGeom prst="rect">
            <a:avLst/>
          </a:prstGeom>
        </p:spPr>
      </p:pic>
      <p:cxnSp>
        <p:nvCxnSpPr>
          <p:cNvPr id="8" name="Connecteur en angle 7"/>
          <p:cNvCxnSpPr/>
          <p:nvPr/>
        </p:nvCxnSpPr>
        <p:spPr>
          <a:xfrm>
            <a:off x="6096000" y="3644900"/>
            <a:ext cx="5080000" cy="1320800"/>
          </a:xfrm>
          <a:prstGeom prst="bentConnector3">
            <a:avLst>
              <a:gd name="adj1" fmla="val 31750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e 52"/>
          <p:cNvGrpSpPr/>
          <p:nvPr/>
        </p:nvGrpSpPr>
        <p:grpSpPr>
          <a:xfrm>
            <a:off x="2364151" y="1657350"/>
            <a:ext cx="3103562" cy="2616994"/>
            <a:chOff x="2364151" y="1657350"/>
            <a:chExt cx="3103562" cy="2616994"/>
          </a:xfrm>
        </p:grpSpPr>
        <p:cxnSp>
          <p:nvCxnSpPr>
            <p:cNvPr id="12" name="Connecteur en angle 11"/>
            <p:cNvCxnSpPr/>
            <p:nvPr/>
          </p:nvCxnSpPr>
          <p:spPr>
            <a:xfrm>
              <a:off x="2364151" y="1690688"/>
              <a:ext cx="3103562" cy="2583656"/>
            </a:xfrm>
            <a:prstGeom prst="bentConnector3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/>
          </p:nvCxnSpPr>
          <p:spPr>
            <a:xfrm flipH="1" flipV="1">
              <a:off x="2364151" y="1657350"/>
              <a:ext cx="5011" cy="584994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e 53"/>
          <p:cNvGrpSpPr/>
          <p:nvPr/>
        </p:nvGrpSpPr>
        <p:grpSpPr>
          <a:xfrm>
            <a:off x="565150" y="1657350"/>
            <a:ext cx="10610850" cy="4521994"/>
            <a:chOff x="565150" y="1657350"/>
            <a:chExt cx="10610850" cy="4521994"/>
          </a:xfrm>
        </p:grpSpPr>
        <p:cxnSp>
          <p:nvCxnSpPr>
            <p:cNvPr id="15" name="Connecteur droit 14"/>
            <p:cNvCxnSpPr/>
            <p:nvPr/>
          </p:nvCxnSpPr>
          <p:spPr>
            <a:xfrm flipH="1">
              <a:off x="565150" y="6179344"/>
              <a:ext cx="106108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/>
            <p:cNvCxnSpPr/>
            <p:nvPr/>
          </p:nvCxnSpPr>
          <p:spPr>
            <a:xfrm flipH="1" flipV="1">
              <a:off x="590550" y="1657350"/>
              <a:ext cx="6350" cy="452199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23"/>
            <p:cNvCxnSpPr/>
            <p:nvPr/>
          </p:nvCxnSpPr>
          <p:spPr>
            <a:xfrm>
              <a:off x="565150" y="1690688"/>
              <a:ext cx="1016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/>
          </p:nvCxnSpPr>
          <p:spPr>
            <a:xfrm>
              <a:off x="1543050" y="1690688"/>
              <a:ext cx="12087" cy="68421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e 51"/>
          <p:cNvGrpSpPr/>
          <p:nvPr/>
        </p:nvGrpSpPr>
        <p:grpSpPr>
          <a:xfrm>
            <a:off x="6083912" y="2469951"/>
            <a:ext cx="521676" cy="639962"/>
            <a:chOff x="6083912" y="2469951"/>
            <a:chExt cx="521676" cy="639962"/>
          </a:xfrm>
        </p:grpSpPr>
        <p:cxnSp>
          <p:nvCxnSpPr>
            <p:cNvPr id="42" name="Connecteur droit 41"/>
            <p:cNvCxnSpPr/>
            <p:nvPr/>
          </p:nvCxnSpPr>
          <p:spPr>
            <a:xfrm flipV="1">
              <a:off x="6410325" y="2580878"/>
              <a:ext cx="195263" cy="529035"/>
            </a:xfrm>
            <a:prstGeom prst="line">
              <a:avLst/>
            </a:prstGeom>
            <a:ln w="762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43"/>
            <p:cNvCxnSpPr/>
            <p:nvPr/>
          </p:nvCxnSpPr>
          <p:spPr>
            <a:xfrm flipV="1">
              <a:off x="6313884" y="2469952"/>
              <a:ext cx="229972" cy="532110"/>
            </a:xfrm>
            <a:prstGeom prst="line">
              <a:avLst/>
            </a:prstGeom>
            <a:ln w="762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/>
            <p:cNvCxnSpPr/>
            <p:nvPr/>
          </p:nvCxnSpPr>
          <p:spPr>
            <a:xfrm flipV="1">
              <a:off x="6083912" y="2580878"/>
              <a:ext cx="521676" cy="307380"/>
            </a:xfrm>
            <a:prstGeom prst="line">
              <a:avLst/>
            </a:prstGeom>
            <a:ln w="762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eur droit 47"/>
            <p:cNvCxnSpPr/>
            <p:nvPr/>
          </p:nvCxnSpPr>
          <p:spPr>
            <a:xfrm flipV="1">
              <a:off x="6083912" y="2469951"/>
              <a:ext cx="459944" cy="418307"/>
            </a:xfrm>
            <a:prstGeom prst="line">
              <a:avLst/>
            </a:prstGeom>
            <a:ln w="762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5" name="Imag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521" y="0"/>
            <a:ext cx="4328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0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Multimètre – Résistance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Différents calibres</a:t>
            </a:r>
          </a:p>
          <a:p>
            <a:pPr lvl="1"/>
            <a:r>
              <a:rPr lang="fr-FR" dirty="0" smtClean="0"/>
              <a:t>2000k	</a:t>
            </a:r>
            <a:r>
              <a:rPr lang="fr-FR" dirty="0" smtClean="0">
                <a:sym typeface="Wingdings" panose="05000000000000000000" pitchFamily="2" charset="2"/>
              </a:rPr>
              <a:t> 2M</a:t>
            </a:r>
            <a:r>
              <a:rPr lang="el-GR" dirty="0" smtClean="0">
                <a:sym typeface="Wingdings" panose="05000000000000000000" pitchFamily="2" charset="2"/>
              </a:rPr>
              <a:t>Ω</a:t>
            </a:r>
            <a:endParaRPr lang="fr-FR" dirty="0" smtClean="0"/>
          </a:p>
          <a:p>
            <a:pPr lvl="1"/>
            <a:r>
              <a:rPr lang="fr-FR" dirty="0" smtClean="0"/>
              <a:t>200k	</a:t>
            </a:r>
            <a:r>
              <a:rPr lang="fr-FR" dirty="0" smtClean="0">
                <a:sym typeface="Wingdings" panose="05000000000000000000" pitchFamily="2" charset="2"/>
              </a:rPr>
              <a:t> 200k</a:t>
            </a:r>
            <a:r>
              <a:rPr lang="el-GR" dirty="0" smtClean="0">
                <a:sym typeface="Wingdings" panose="05000000000000000000" pitchFamily="2" charset="2"/>
              </a:rPr>
              <a:t>Ω</a:t>
            </a:r>
            <a:endParaRPr lang="fr-FR" dirty="0" smtClean="0"/>
          </a:p>
          <a:p>
            <a:pPr lvl="1"/>
            <a:r>
              <a:rPr lang="fr-FR" dirty="0" smtClean="0"/>
              <a:t>20k	</a:t>
            </a:r>
            <a:r>
              <a:rPr lang="fr-FR" dirty="0" smtClean="0">
                <a:sym typeface="Wingdings" panose="05000000000000000000" pitchFamily="2" charset="2"/>
              </a:rPr>
              <a:t> 20k</a:t>
            </a:r>
            <a:r>
              <a:rPr lang="el-GR" dirty="0" smtClean="0">
                <a:sym typeface="Wingdings" panose="05000000000000000000" pitchFamily="2" charset="2"/>
              </a:rPr>
              <a:t>Ω</a:t>
            </a:r>
            <a:endParaRPr lang="fr-FR" dirty="0" smtClean="0"/>
          </a:p>
          <a:p>
            <a:pPr lvl="1"/>
            <a:r>
              <a:rPr lang="fr-FR" dirty="0" smtClean="0"/>
              <a:t>2000	</a:t>
            </a:r>
            <a:r>
              <a:rPr lang="fr-FR" dirty="0" smtClean="0">
                <a:sym typeface="Wingdings" panose="05000000000000000000" pitchFamily="2" charset="2"/>
              </a:rPr>
              <a:t> 2k</a:t>
            </a:r>
            <a:r>
              <a:rPr lang="el-GR" dirty="0" smtClean="0">
                <a:sym typeface="Wingdings" panose="05000000000000000000" pitchFamily="2" charset="2"/>
              </a:rPr>
              <a:t>Ω</a:t>
            </a:r>
            <a:endParaRPr lang="fr-FR" dirty="0" smtClean="0"/>
          </a:p>
          <a:p>
            <a:pPr lvl="1"/>
            <a:r>
              <a:rPr lang="fr-FR" dirty="0" smtClean="0"/>
              <a:t>200	</a:t>
            </a:r>
            <a:r>
              <a:rPr lang="fr-FR" dirty="0" smtClean="0">
                <a:sym typeface="Wingdings" panose="05000000000000000000" pitchFamily="2" charset="2"/>
              </a:rPr>
              <a:t> 200</a:t>
            </a:r>
            <a:r>
              <a:rPr lang="el-GR" dirty="0" smtClean="0">
                <a:sym typeface="Wingdings" panose="05000000000000000000" pitchFamily="2" charset="2"/>
              </a:rPr>
              <a:t>Ω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r>
              <a:rPr lang="fr-FR" dirty="0" smtClean="0"/>
              <a:t>Principe:</a:t>
            </a:r>
          </a:p>
          <a:p>
            <a:pPr lvl="1"/>
            <a:r>
              <a:rPr lang="fr-FR" dirty="0" smtClean="0"/>
              <a:t>Du plus grand au plus petit</a:t>
            </a:r>
          </a:p>
          <a:p>
            <a:pPr lvl="2"/>
            <a:r>
              <a:rPr lang="fr-FR" dirty="0" smtClean="0">
                <a:sym typeface="Wingdings" panose="05000000000000000000" pitchFamily="2" charset="2"/>
              </a:rPr>
              <a:t>2M</a:t>
            </a:r>
            <a:r>
              <a:rPr lang="el-GR" dirty="0" smtClean="0">
                <a:sym typeface="Wingdings" panose="05000000000000000000" pitchFamily="2" charset="2"/>
              </a:rPr>
              <a:t>Ω</a:t>
            </a:r>
            <a:r>
              <a:rPr lang="fr-FR" dirty="0" smtClean="0">
                <a:sym typeface="Wingdings" panose="05000000000000000000" pitchFamily="2" charset="2"/>
              </a:rPr>
              <a:t>  200k</a:t>
            </a:r>
            <a:r>
              <a:rPr lang="el-GR" dirty="0" smtClean="0">
                <a:sym typeface="Wingdings" panose="05000000000000000000" pitchFamily="2" charset="2"/>
              </a:rPr>
              <a:t>Ω</a:t>
            </a:r>
            <a:r>
              <a:rPr lang="fr-FR" dirty="0" smtClean="0">
                <a:sym typeface="Wingdings" panose="05000000000000000000" pitchFamily="2" charset="2"/>
              </a:rPr>
              <a:t>  20k</a:t>
            </a:r>
            <a:r>
              <a:rPr lang="el-GR" dirty="0" smtClean="0">
                <a:sym typeface="Wingdings" panose="05000000000000000000" pitchFamily="2" charset="2"/>
              </a:rPr>
              <a:t>Ω</a:t>
            </a:r>
            <a:r>
              <a:rPr lang="fr-FR" dirty="0" smtClean="0">
                <a:sym typeface="Wingdings" panose="05000000000000000000" pitchFamily="2" charset="2"/>
              </a:rPr>
              <a:t>  2k</a:t>
            </a:r>
            <a:r>
              <a:rPr lang="el-GR" dirty="0" smtClean="0">
                <a:sym typeface="Wingdings" panose="05000000000000000000" pitchFamily="2" charset="2"/>
              </a:rPr>
              <a:t>Ω</a:t>
            </a:r>
            <a:r>
              <a:rPr lang="fr-FR" dirty="0" smtClean="0">
                <a:sym typeface="Wingdings" panose="05000000000000000000" pitchFamily="2" charset="2"/>
              </a:rPr>
              <a:t>  200</a:t>
            </a:r>
            <a:r>
              <a:rPr lang="el-GR" dirty="0" smtClean="0">
                <a:sym typeface="Wingdings" panose="05000000000000000000" pitchFamily="2" charset="2"/>
              </a:rPr>
              <a:t>Ω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68034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Mise en application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8" y="2153406"/>
            <a:ext cx="5160500" cy="3434959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250" y="0"/>
            <a:ext cx="4328750" cy="6858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250" y="0"/>
            <a:ext cx="4328750" cy="6858000"/>
          </a:xfrm>
          <a:prstGeom prst="rect">
            <a:avLst/>
          </a:prstGeom>
        </p:spPr>
      </p:pic>
      <p:cxnSp>
        <p:nvCxnSpPr>
          <p:cNvPr id="8" name="Connecteur en angle 7"/>
          <p:cNvCxnSpPr/>
          <p:nvPr/>
        </p:nvCxnSpPr>
        <p:spPr>
          <a:xfrm>
            <a:off x="4818185" y="4267200"/>
            <a:ext cx="6535615" cy="1321165"/>
          </a:xfrm>
          <a:prstGeom prst="bentConnector3">
            <a:avLst>
              <a:gd name="adj1" fmla="val 41031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en angle 11"/>
          <p:cNvCxnSpPr/>
          <p:nvPr/>
        </p:nvCxnSpPr>
        <p:spPr>
          <a:xfrm>
            <a:off x="2836985" y="5240215"/>
            <a:ext cx="8478715" cy="1008185"/>
          </a:xfrm>
          <a:prstGeom prst="bentConnector3">
            <a:avLst>
              <a:gd name="adj1" fmla="val 46543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250" y="0"/>
            <a:ext cx="4328750" cy="68580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250" y="0"/>
            <a:ext cx="4328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0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Multimètre - Diode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Qu’est-ce qu’une diode?</a:t>
            </a:r>
          </a:p>
          <a:p>
            <a:pPr lvl="1"/>
            <a:r>
              <a:rPr lang="fr-FR" dirty="0"/>
              <a:t>u</a:t>
            </a:r>
            <a:r>
              <a:rPr lang="fr-FR" dirty="0" smtClean="0"/>
              <a:t>n composant qui laisse passé le courant de son Anode à sa Cathode</a:t>
            </a:r>
          </a:p>
          <a:p>
            <a:r>
              <a:rPr lang="fr-FR" dirty="0" smtClean="0"/>
              <a:t>Que mesure le multimètre sur la position diode?</a:t>
            </a:r>
          </a:p>
          <a:p>
            <a:pPr lvl="1"/>
            <a:r>
              <a:rPr lang="fr-FR" dirty="0"/>
              <a:t>s</a:t>
            </a:r>
            <a:r>
              <a:rPr lang="fr-FR" dirty="0" smtClean="0"/>
              <a:t>i la diode est passante dans un seul sens</a:t>
            </a:r>
          </a:p>
          <a:p>
            <a:pPr lvl="1"/>
            <a:r>
              <a:rPr lang="fr-FR" dirty="0" smtClean="0"/>
              <a:t>la valeur affichée est appelée tension de seuil,</a:t>
            </a:r>
          </a:p>
          <a:p>
            <a:pPr lvl="1"/>
            <a:r>
              <a:rPr lang="fr-FR" dirty="0" smtClean="0"/>
              <a:t>la tension à partir de laquelle la diode devient passante</a:t>
            </a:r>
          </a:p>
          <a:p>
            <a:endParaRPr lang="fr-FR" dirty="0" smtClean="0"/>
          </a:p>
          <a:p>
            <a:pPr lvl="1"/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7085621" y="482573"/>
            <a:ext cx="2186435" cy="1090665"/>
            <a:chOff x="7085621" y="482573"/>
            <a:chExt cx="2186435" cy="1090665"/>
          </a:xfrm>
        </p:grpSpPr>
        <p:grpSp>
          <p:nvGrpSpPr>
            <p:cNvPr id="14" name="Groupe 13"/>
            <p:cNvGrpSpPr/>
            <p:nvPr/>
          </p:nvGrpSpPr>
          <p:grpSpPr>
            <a:xfrm>
              <a:off x="7085621" y="482573"/>
              <a:ext cx="2186435" cy="1090665"/>
              <a:chOff x="2505075" y="2849510"/>
              <a:chExt cx="2186435" cy="1090665"/>
            </a:xfrm>
          </p:grpSpPr>
          <p:cxnSp>
            <p:nvCxnSpPr>
              <p:cNvPr id="12" name="Connecteur droit 11"/>
              <p:cNvCxnSpPr/>
              <p:nvPr/>
            </p:nvCxnSpPr>
            <p:spPr>
              <a:xfrm flipH="1">
                <a:off x="4055493" y="3378349"/>
                <a:ext cx="636017" cy="1513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e 12"/>
              <p:cNvGrpSpPr/>
              <p:nvPr/>
            </p:nvGrpSpPr>
            <p:grpSpPr>
              <a:xfrm>
                <a:off x="3141092" y="2849510"/>
                <a:ext cx="914401" cy="1090665"/>
                <a:chOff x="3141092" y="2849510"/>
                <a:chExt cx="914401" cy="1090665"/>
              </a:xfrm>
            </p:grpSpPr>
            <p:sp>
              <p:nvSpPr>
                <p:cNvPr id="4" name="Triangle isocèle 3"/>
                <p:cNvSpPr/>
                <p:nvPr/>
              </p:nvSpPr>
              <p:spPr>
                <a:xfrm rot="5400000">
                  <a:off x="3067940" y="2922662"/>
                  <a:ext cx="1060704" cy="914400"/>
                </a:xfrm>
                <a:prstGeom prst="triangl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6" name="Connecteur droit 5"/>
                <p:cNvCxnSpPr/>
                <p:nvPr/>
              </p:nvCxnSpPr>
              <p:spPr>
                <a:xfrm>
                  <a:off x="4055493" y="2849510"/>
                  <a:ext cx="0" cy="1090665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" name="Connecteur droit 9"/>
              <p:cNvCxnSpPr>
                <a:stCxn id="4" idx="3"/>
              </p:cNvCxnSpPr>
              <p:nvPr/>
            </p:nvCxnSpPr>
            <p:spPr>
              <a:xfrm flipH="1">
                <a:off x="2505075" y="3379862"/>
                <a:ext cx="636017" cy="1513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ZoneTexte 14"/>
            <p:cNvSpPr txBox="1"/>
            <p:nvPr/>
          </p:nvSpPr>
          <p:spPr>
            <a:xfrm>
              <a:off x="7281017" y="1110953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rgbClr val="FF0000"/>
                  </a:solidFill>
                </a:rPr>
                <a:t>A</a:t>
              </a:r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8776531" y="110944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C</a:t>
              </a:r>
              <a:endParaRPr lang="fr-FR" b="1" dirty="0"/>
            </a:p>
          </p:txBody>
        </p:sp>
      </p:grpSp>
      <p:cxnSp>
        <p:nvCxnSpPr>
          <p:cNvPr id="19" name="Connecteur droit 18"/>
          <p:cNvCxnSpPr/>
          <p:nvPr/>
        </p:nvCxnSpPr>
        <p:spPr>
          <a:xfrm>
            <a:off x="8636038" y="482573"/>
            <a:ext cx="0" cy="1090665"/>
          </a:xfrm>
          <a:prstGeom prst="line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>
            <a:stCxn id="4" idx="2"/>
            <a:endCxn id="4" idx="0"/>
          </p:cNvCxnSpPr>
          <p:nvPr/>
        </p:nvCxnSpPr>
        <p:spPr>
          <a:xfrm>
            <a:off x="7721638" y="482573"/>
            <a:ext cx="914400" cy="530352"/>
          </a:xfrm>
          <a:prstGeom prst="line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>
            <a:stCxn id="4" idx="4"/>
            <a:endCxn id="4" idx="0"/>
          </p:cNvCxnSpPr>
          <p:nvPr/>
        </p:nvCxnSpPr>
        <p:spPr>
          <a:xfrm flipV="1">
            <a:off x="7721638" y="1012925"/>
            <a:ext cx="914400" cy="530352"/>
          </a:xfrm>
          <a:prstGeom prst="line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66" b="36934"/>
          <a:stretch/>
        </p:blipFill>
        <p:spPr>
          <a:xfrm>
            <a:off x="0" y="4498848"/>
            <a:ext cx="6858000" cy="2359152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51" b="35729"/>
          <a:stretch/>
        </p:blipFill>
        <p:spPr>
          <a:xfrm>
            <a:off x="2862112" y="4333779"/>
            <a:ext cx="6355080" cy="2542032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040" y="4351591"/>
            <a:ext cx="5394960" cy="250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426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Mise en application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1" t="48196" r="16924" b="35833"/>
          <a:stretch/>
        </p:blipFill>
        <p:spPr>
          <a:xfrm>
            <a:off x="1124711" y="3218689"/>
            <a:ext cx="4209723" cy="996696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250" y="0"/>
            <a:ext cx="4328750" cy="68580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250" y="0"/>
            <a:ext cx="4328750" cy="6858000"/>
          </a:xfrm>
          <a:prstGeom prst="rect">
            <a:avLst/>
          </a:prstGeom>
        </p:spPr>
      </p:pic>
      <p:cxnSp>
        <p:nvCxnSpPr>
          <p:cNvPr id="7" name="Connecteur en angle 6"/>
          <p:cNvCxnSpPr>
            <a:stCxn id="4" idx="3"/>
          </p:cNvCxnSpPr>
          <p:nvPr/>
        </p:nvCxnSpPr>
        <p:spPr>
          <a:xfrm>
            <a:off x="5334434" y="3717037"/>
            <a:ext cx="5839534" cy="1924811"/>
          </a:xfrm>
          <a:prstGeom prst="bentConnector3">
            <a:avLst>
              <a:gd name="adj1" fmla="val 41388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e 20"/>
          <p:cNvGrpSpPr/>
          <p:nvPr/>
        </p:nvGrpSpPr>
        <p:grpSpPr>
          <a:xfrm>
            <a:off x="1124711" y="3717037"/>
            <a:ext cx="10049257" cy="2631376"/>
            <a:chOff x="1124711" y="3717037"/>
            <a:chExt cx="10049257" cy="2631376"/>
          </a:xfrm>
        </p:grpSpPr>
        <p:cxnSp>
          <p:nvCxnSpPr>
            <p:cNvPr id="11" name="Connecteur droit 10"/>
            <p:cNvCxnSpPr/>
            <p:nvPr/>
          </p:nvCxnSpPr>
          <p:spPr>
            <a:xfrm flipV="1">
              <a:off x="1124711" y="6241734"/>
              <a:ext cx="10049257" cy="67626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necteur droit 15"/>
            <p:cNvCxnSpPr>
              <a:endCxn id="4" idx="1"/>
            </p:cNvCxnSpPr>
            <p:nvPr/>
          </p:nvCxnSpPr>
          <p:spPr>
            <a:xfrm flipV="1">
              <a:off x="1124711" y="3717037"/>
              <a:ext cx="0" cy="263137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Connecteur en angle 23"/>
          <p:cNvCxnSpPr>
            <a:stCxn id="4" idx="3"/>
          </p:cNvCxnSpPr>
          <p:nvPr/>
        </p:nvCxnSpPr>
        <p:spPr>
          <a:xfrm>
            <a:off x="5334434" y="3717037"/>
            <a:ext cx="5891350" cy="2524697"/>
          </a:xfrm>
          <a:prstGeom prst="bentConnector3">
            <a:avLst>
              <a:gd name="adj1" fmla="val 17251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e 39"/>
          <p:cNvGrpSpPr/>
          <p:nvPr/>
        </p:nvGrpSpPr>
        <p:grpSpPr>
          <a:xfrm>
            <a:off x="1124711" y="2139950"/>
            <a:ext cx="10101073" cy="3501898"/>
            <a:chOff x="1124711" y="2139950"/>
            <a:chExt cx="10101073" cy="3501898"/>
          </a:xfrm>
        </p:grpSpPr>
        <p:cxnSp>
          <p:nvCxnSpPr>
            <p:cNvPr id="28" name="Connecteur en angle 27"/>
            <p:cNvCxnSpPr/>
            <p:nvPr/>
          </p:nvCxnSpPr>
          <p:spPr>
            <a:xfrm>
              <a:off x="1124711" y="2189036"/>
              <a:ext cx="10101073" cy="3452812"/>
            </a:xfrm>
            <a:prstGeom prst="bentConnector3">
              <a:avLst>
                <a:gd name="adj1" fmla="val 65571"/>
              </a:avLst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/>
            <p:cNvCxnSpPr>
              <a:endCxn id="4" idx="1"/>
            </p:cNvCxnSpPr>
            <p:nvPr/>
          </p:nvCxnSpPr>
          <p:spPr>
            <a:xfrm>
              <a:off x="1124711" y="2139950"/>
              <a:ext cx="0" cy="157708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Imag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250" y="0"/>
            <a:ext cx="4328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43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Mise en application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251" y="0"/>
            <a:ext cx="4328749" cy="6858000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21710"/>
            <a:ext cx="3870960" cy="1798384"/>
          </a:xfrm>
          <a:prstGeom prst="rect">
            <a:avLst/>
          </a:prstGeom>
        </p:spPr>
      </p:pic>
      <p:cxnSp>
        <p:nvCxnSpPr>
          <p:cNvPr id="10" name="Connecteur en angle 9"/>
          <p:cNvCxnSpPr/>
          <p:nvPr/>
        </p:nvCxnSpPr>
        <p:spPr>
          <a:xfrm>
            <a:off x="1261872" y="3817144"/>
            <a:ext cx="9985248" cy="1771507"/>
          </a:xfrm>
          <a:prstGeom prst="bentConnector3">
            <a:avLst>
              <a:gd name="adj1" fmla="val 58608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en angle 24"/>
          <p:cNvCxnSpPr/>
          <p:nvPr/>
        </p:nvCxnSpPr>
        <p:spPr>
          <a:xfrm>
            <a:off x="1051560" y="3886200"/>
            <a:ext cx="10122408" cy="2377440"/>
          </a:xfrm>
          <a:prstGeom prst="bentConnector3">
            <a:avLst>
              <a:gd name="adj1" fmla="val -5646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250" y="0"/>
            <a:ext cx="4328750" cy="6858000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65" t="9674" r="24183" b="11481"/>
          <a:stretch/>
        </p:blipFill>
        <p:spPr>
          <a:xfrm rot="16200000">
            <a:off x="5561180" y="703748"/>
            <a:ext cx="1902902" cy="3027824"/>
          </a:xfrm>
          <a:prstGeom prst="rect">
            <a:avLst/>
          </a:prstGeom>
        </p:spPr>
      </p:pic>
      <p:grpSp>
        <p:nvGrpSpPr>
          <p:cNvPr id="45" name="Groupe 44"/>
          <p:cNvGrpSpPr/>
          <p:nvPr/>
        </p:nvGrpSpPr>
        <p:grpSpPr>
          <a:xfrm>
            <a:off x="1106424" y="1863725"/>
            <a:ext cx="4114800" cy="1953419"/>
            <a:chOff x="1106424" y="1863725"/>
            <a:chExt cx="4114800" cy="1953419"/>
          </a:xfrm>
        </p:grpSpPr>
        <p:cxnSp>
          <p:nvCxnSpPr>
            <p:cNvPr id="32" name="Connecteur droit 31"/>
            <p:cNvCxnSpPr/>
            <p:nvPr/>
          </p:nvCxnSpPr>
          <p:spPr>
            <a:xfrm flipH="1">
              <a:off x="1124712" y="1901952"/>
              <a:ext cx="4096512" cy="0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/>
            <p:cNvCxnSpPr/>
            <p:nvPr/>
          </p:nvCxnSpPr>
          <p:spPr>
            <a:xfrm>
              <a:off x="1106424" y="1863725"/>
              <a:ext cx="18287" cy="1953419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Connecteur en angle 38"/>
          <p:cNvCxnSpPr/>
          <p:nvPr/>
        </p:nvCxnSpPr>
        <p:spPr>
          <a:xfrm>
            <a:off x="5305425" y="2591771"/>
            <a:ext cx="5941695" cy="3671869"/>
          </a:xfrm>
          <a:prstGeom prst="bentConnector3">
            <a:avLst>
              <a:gd name="adj1" fmla="val -42658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en angle 18"/>
          <p:cNvCxnSpPr/>
          <p:nvPr/>
        </p:nvCxnSpPr>
        <p:spPr>
          <a:xfrm>
            <a:off x="4590288" y="5084064"/>
            <a:ext cx="6656832" cy="504587"/>
          </a:xfrm>
          <a:prstGeom prst="bentConnector3">
            <a:avLst>
              <a:gd name="adj1" fmla="val 25687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Image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353" y="0"/>
            <a:ext cx="4328750" cy="6858000"/>
          </a:xfrm>
          <a:prstGeom prst="rect">
            <a:avLst/>
          </a:prstGeom>
        </p:spPr>
      </p:pic>
      <p:cxnSp>
        <p:nvCxnSpPr>
          <p:cNvPr id="51" name="Connecteur en angle 50"/>
          <p:cNvCxnSpPr/>
          <p:nvPr/>
        </p:nvCxnSpPr>
        <p:spPr>
          <a:xfrm rot="10800000" flipV="1">
            <a:off x="1139951" y="2591770"/>
            <a:ext cx="4165474" cy="1225373"/>
          </a:xfrm>
          <a:prstGeom prst="bentConnector3">
            <a:avLst>
              <a:gd name="adj1" fmla="val 100535"/>
            </a:avLst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e 75"/>
          <p:cNvGrpSpPr/>
          <p:nvPr/>
        </p:nvGrpSpPr>
        <p:grpSpPr>
          <a:xfrm>
            <a:off x="5232274" y="1901952"/>
            <a:ext cx="6783514" cy="4803648"/>
            <a:chOff x="5232274" y="1901952"/>
            <a:chExt cx="6783514" cy="4803648"/>
          </a:xfrm>
        </p:grpSpPr>
        <p:cxnSp>
          <p:nvCxnSpPr>
            <p:cNvPr id="56" name="Connecteur en angle 55"/>
            <p:cNvCxnSpPr/>
            <p:nvPr/>
          </p:nvCxnSpPr>
          <p:spPr>
            <a:xfrm>
              <a:off x="5232274" y="1901952"/>
              <a:ext cx="6740651" cy="4765548"/>
            </a:xfrm>
            <a:prstGeom prst="bentConnector3">
              <a:avLst>
                <a:gd name="adj1" fmla="val -70534"/>
              </a:avLst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66"/>
            <p:cNvCxnSpPr/>
            <p:nvPr/>
          </p:nvCxnSpPr>
          <p:spPr>
            <a:xfrm>
              <a:off x="11295890" y="5673852"/>
              <a:ext cx="719898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eur droit 69"/>
            <p:cNvCxnSpPr/>
            <p:nvPr/>
          </p:nvCxnSpPr>
          <p:spPr>
            <a:xfrm flipH="1">
              <a:off x="11972925" y="5673852"/>
              <a:ext cx="8102" cy="103174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Connecteur en angle 6"/>
          <p:cNvCxnSpPr/>
          <p:nvPr/>
        </p:nvCxnSpPr>
        <p:spPr>
          <a:xfrm>
            <a:off x="4590288" y="5084064"/>
            <a:ext cx="6656832" cy="1179576"/>
          </a:xfrm>
          <a:prstGeom prst="bentConnector3">
            <a:avLst>
              <a:gd name="adj1" fmla="val 25681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Image 7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147" y="0"/>
            <a:ext cx="4328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Bibliographie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Histoire - Découverte</a:t>
            </a:r>
          </a:p>
          <a:p>
            <a:pPr lvl="1"/>
            <a:r>
              <a:rPr lang="fr-FR" dirty="0" smtClean="0"/>
              <a:t>http://www.ampere.cnrs.fr/histoire/</a:t>
            </a:r>
          </a:p>
          <a:p>
            <a:pPr lvl="1"/>
            <a:r>
              <a:rPr lang="fr-FR" dirty="0" smtClean="0"/>
              <a:t>https://www.youtube.com/@SiteAmpere</a:t>
            </a:r>
          </a:p>
          <a:p>
            <a:r>
              <a:rPr lang="fr-FR" dirty="0" smtClean="0"/>
              <a:t>Histoire - Expérimentation</a:t>
            </a:r>
          </a:p>
          <a:p>
            <a:pPr lvl="1"/>
            <a:r>
              <a:rPr lang="fr-FR" dirty="0" smtClean="0"/>
              <a:t>https://fr.wikipedia.org/wiki/Pile_volta%C3%AFque</a:t>
            </a:r>
          </a:p>
          <a:p>
            <a:pPr lvl="1"/>
            <a:r>
              <a:rPr lang="fr-FR" dirty="0" smtClean="0"/>
              <a:t>https://fr.wikipedia.org/wiki/Pile_%C3%A0_auge</a:t>
            </a:r>
          </a:p>
          <a:p>
            <a:pPr lvl="1"/>
            <a:r>
              <a:rPr lang="fr-FR" dirty="0" smtClean="0"/>
              <a:t>https://fr.wikipedia.org/wiki/Pile_Daniell</a:t>
            </a:r>
          </a:p>
          <a:p>
            <a:r>
              <a:rPr lang="fr-FR" dirty="0" smtClean="0"/>
              <a:t>Histoire - Industrialisation</a:t>
            </a:r>
          </a:p>
          <a:p>
            <a:pPr lvl="1"/>
            <a:r>
              <a:rPr lang="fr-FR" dirty="0" smtClean="0"/>
              <a:t>https://fr.wikipedia.org/wiki/Hans_Christian_%C3%98rsted</a:t>
            </a:r>
          </a:p>
          <a:p>
            <a:pPr lvl="1"/>
            <a:r>
              <a:rPr lang="fr-FR" dirty="0" smtClean="0"/>
              <a:t>https://fr.wikipedia.org/wiki/Andr%C3%A9-Marie_Amp%C3%A8re</a:t>
            </a:r>
          </a:p>
          <a:p>
            <a:pPr lvl="1"/>
            <a:r>
              <a:rPr lang="fr-FR" dirty="0" smtClean="0"/>
              <a:t>https://fr.wikipedia.org/wiki/Michael_Faraday</a:t>
            </a:r>
          </a:p>
          <a:p>
            <a:pPr lvl="1"/>
            <a:r>
              <a:rPr lang="fr-FR" dirty="0" smtClean="0"/>
              <a:t>https://fr.wikipedia.org/wiki/%C3%81nyos_Jedlik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541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Bibliographie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Notions - Vocabulaire</a:t>
            </a:r>
          </a:p>
          <a:p>
            <a:pPr lvl="1"/>
            <a:r>
              <a:rPr lang="fr-FR" dirty="0" smtClean="0"/>
              <a:t>https://fr.wikipedia.org/wiki/Tension_%C3%A9lectrique</a:t>
            </a:r>
          </a:p>
          <a:p>
            <a:pPr lvl="1"/>
            <a:r>
              <a:rPr lang="fr-FR" dirty="0" smtClean="0"/>
              <a:t>https://fr.wikipedia.org/wiki/Courant_%C3%A9lectrique</a:t>
            </a:r>
          </a:p>
          <a:p>
            <a:pPr lvl="1"/>
            <a:r>
              <a:rPr lang="fr-FR" dirty="0" smtClean="0"/>
              <a:t>https://www.google.com/maps/@48.8462771,2.3594637,15.79z</a:t>
            </a:r>
          </a:p>
          <a:p>
            <a:pPr lvl="1"/>
            <a:r>
              <a:rPr lang="fr-FR" dirty="0" smtClean="0"/>
              <a:t>https://www.vigicrues.gouv.fr/niv3-station.php?CdEntVigiCru=7&amp;CdStationHydro=F700000103&amp;GrdSerie=H&amp;ZoomInitial=3</a:t>
            </a:r>
          </a:p>
          <a:p>
            <a:pPr lvl="1"/>
            <a:r>
              <a:rPr lang="fr-FR" dirty="0" smtClean="0"/>
              <a:t>https://www.google.com/maps/@47.398248,0.680178,16z</a:t>
            </a:r>
          </a:p>
          <a:p>
            <a:pPr lvl="1"/>
            <a:r>
              <a:rPr lang="fr-FR" dirty="0" smtClean="0"/>
              <a:t>https://www.vigicrues.gouv.fr/niv3-station.php?CdEntVigiCru=10&amp;CdStationHydro=K490003010&amp;GrdSerie=Q&amp;ZoomInitial=3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446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Histoire – Découverte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86493"/>
          </a:xfrm>
        </p:spPr>
        <p:txBody>
          <a:bodyPr/>
          <a:lstStyle/>
          <a:p>
            <a:r>
              <a:rPr lang="fr-FR" dirty="0" smtClean="0"/>
              <a:t>Le mot électricité, vient du grec </a:t>
            </a:r>
            <a:r>
              <a:rPr lang="el-GR" dirty="0"/>
              <a:t>ἤλεκτρον</a:t>
            </a:r>
            <a:r>
              <a:rPr lang="fr-FR" dirty="0" smtClean="0"/>
              <a:t> ,qui désigne l’ambre.</a:t>
            </a:r>
          </a:p>
          <a:p>
            <a:r>
              <a:rPr lang="fr-FR" dirty="0" smtClean="0"/>
              <a:t>Découverte de l’électricité statique, en frottant l’ambre avec une peau de chat, 600 avant JC</a:t>
            </a:r>
          </a:p>
          <a:p>
            <a:r>
              <a:rPr lang="fr-FR" dirty="0" smtClean="0"/>
              <a:t>Force invisible qui soulève les objets légers (plumes), les grecs pensaient à du magnétisme</a:t>
            </a:r>
          </a:p>
          <a:p>
            <a:pPr marL="0" indent="0">
              <a:buNone/>
            </a:pPr>
            <a:endParaRPr lang="fr-FR" dirty="0" smtClean="0"/>
          </a:p>
        </p:txBody>
      </p:sp>
      <p:sp>
        <p:nvSpPr>
          <p:cNvPr id="4" name="ZoneTexte 3"/>
          <p:cNvSpPr txBox="1"/>
          <p:nvPr/>
        </p:nvSpPr>
        <p:spPr>
          <a:xfrm>
            <a:off x="838200" y="5775161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Triboélectricité</a:t>
            </a:r>
            <a:endParaRPr lang="fr-FR" sz="28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77" y="3806110"/>
            <a:ext cx="4604235" cy="305189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287" y="0"/>
            <a:ext cx="3857625" cy="6858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912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2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Bibliographie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Notions – Vocabulaire</a:t>
            </a:r>
          </a:p>
          <a:p>
            <a:pPr lvl="1"/>
            <a:r>
              <a:rPr lang="fr-FR" dirty="0" smtClean="0"/>
              <a:t>https://fr.wikipedia.org/wiki/Puissance_%C3%A9lectrique</a:t>
            </a:r>
          </a:p>
          <a:p>
            <a:pPr lvl="1"/>
            <a:r>
              <a:rPr lang="fr-FR" dirty="0" smtClean="0"/>
              <a:t>https://fr.wikipedia.org/wiki/R%C3%A9sistance_(%C3%A9lectricit%C3%A9)</a:t>
            </a:r>
          </a:p>
          <a:p>
            <a:pPr lvl="1"/>
            <a:r>
              <a:rPr lang="fr-FR" dirty="0" smtClean="0"/>
              <a:t>http://www.chicoree.fr/w/R%C3%A9sistance</a:t>
            </a:r>
          </a:p>
          <a:p>
            <a:endParaRPr lang="fr-FR" dirty="0" smtClean="0"/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19985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Histoire – Expérimentation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87197"/>
          </a:xfrm>
        </p:spPr>
        <p:txBody>
          <a:bodyPr>
            <a:normAutofit/>
          </a:bodyPr>
          <a:lstStyle/>
          <a:p>
            <a:r>
              <a:rPr lang="fr-FR" dirty="0" smtClean="0"/>
              <a:t>Pile Volta (1795 - Alessandro Volta) </a:t>
            </a:r>
          </a:p>
          <a:p>
            <a:pPr lvl="1"/>
            <a:r>
              <a:rPr lang="fr-FR" dirty="0" smtClean="0"/>
              <a:t>Superposition de disques de cuivre et de zinc séparés par des disques de feutre « mouillés à l’eau salée »</a:t>
            </a:r>
          </a:p>
          <a:p>
            <a:r>
              <a:rPr lang="fr-FR" dirty="0" smtClean="0"/>
              <a:t>Pile à auge (1802 - William </a:t>
            </a:r>
            <a:r>
              <a:rPr lang="fr-FR" dirty="0" err="1" smtClean="0"/>
              <a:t>Cruickshank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Règle le problème de l’asséchement des feutres inférieurs</a:t>
            </a:r>
          </a:p>
          <a:p>
            <a:r>
              <a:rPr lang="fr-FR" dirty="0" smtClean="0"/>
              <a:t>Pile Daniell (1836 - John Daniell)</a:t>
            </a:r>
          </a:p>
          <a:p>
            <a:pPr lvl="1"/>
            <a:r>
              <a:rPr lang="fr-FR" dirty="0" smtClean="0"/>
              <a:t>« pile moderne » cylindrique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8200" y="5762032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Électrochimie</a:t>
            </a:r>
            <a:endParaRPr lang="fr-FR" sz="28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0748" y="2712496"/>
            <a:ext cx="1433052" cy="304953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276" y="3983069"/>
            <a:ext cx="2841523" cy="177896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364" y="2712496"/>
            <a:ext cx="1873435" cy="304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3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Histoire – Expérimentation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81110"/>
          </a:xfrm>
        </p:spPr>
        <p:txBody>
          <a:bodyPr>
            <a:normAutofit/>
          </a:bodyPr>
          <a:lstStyle/>
          <a:p>
            <a:r>
              <a:rPr lang="fr-FR" dirty="0" err="1" smtClean="0"/>
              <a:t>Ørsted</a:t>
            </a:r>
            <a:r>
              <a:rPr lang="fr-FR" dirty="0" smtClean="0"/>
              <a:t> découvre que l’électricité dévie la boussole (1820)</a:t>
            </a:r>
          </a:p>
          <a:p>
            <a:r>
              <a:rPr lang="fr-FR" dirty="0" smtClean="0"/>
              <a:t>Ampère formule l’orientation du courant (1820)</a:t>
            </a:r>
            <a:endParaRPr lang="fr-FR" dirty="0"/>
          </a:p>
          <a:p>
            <a:r>
              <a:rPr lang="fr-FR" dirty="0" smtClean="0"/>
              <a:t>Faraday découvre l’auto-induction (1831)</a:t>
            </a:r>
          </a:p>
          <a:p>
            <a:r>
              <a:rPr lang="fr-FR" dirty="0" err="1" smtClean="0"/>
              <a:t>Jedlik</a:t>
            </a:r>
            <a:r>
              <a:rPr lang="fr-FR" dirty="0" smtClean="0"/>
              <a:t> invente la dynamo (1861)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8200" y="5754341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Électromagnétisme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533" y="2452499"/>
            <a:ext cx="2448267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5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Notions – Vocabulaire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La tension électrique (Volt notée U)</a:t>
            </a:r>
          </a:p>
          <a:p>
            <a:pPr lvl="1"/>
            <a:r>
              <a:rPr lang="fr-FR" dirty="0" smtClean="0"/>
              <a:t>Différence de potentiel entre deux points</a:t>
            </a:r>
            <a:endParaRPr lang="fr-FR" dirty="0"/>
          </a:p>
          <a:p>
            <a:pPr lvl="2"/>
            <a:r>
              <a:rPr lang="fr-FR" dirty="0" smtClean="0"/>
              <a:t>Comme la hauteur une chute d’eau</a:t>
            </a:r>
            <a:endParaRPr lang="fr-FR" dirty="0"/>
          </a:p>
          <a:p>
            <a:r>
              <a:rPr lang="fr-FR" dirty="0" smtClean="0"/>
              <a:t>Le courant électrique (Ampère noté I)</a:t>
            </a:r>
          </a:p>
          <a:p>
            <a:pPr lvl="1"/>
            <a:r>
              <a:rPr lang="fr-FR" dirty="0" smtClean="0"/>
              <a:t>Mouvement de porteurs de charge électrique au sein d’un conducteur</a:t>
            </a:r>
          </a:p>
          <a:p>
            <a:pPr lvl="1"/>
            <a:r>
              <a:rPr lang="fr-FR" dirty="0" smtClean="0"/>
              <a:t>L’intensité du courant</a:t>
            </a:r>
          </a:p>
          <a:p>
            <a:pPr lvl="2"/>
            <a:r>
              <a:rPr lang="fr-FR" dirty="0" smtClean="0"/>
              <a:t>Charge électrique qui traverse un conducteur à un instant donné</a:t>
            </a:r>
          </a:p>
          <a:p>
            <a:pPr lvl="3"/>
            <a:r>
              <a:rPr lang="fr-FR" dirty="0" smtClean="0"/>
              <a:t>Comme la largeur d’un fleuve</a:t>
            </a:r>
          </a:p>
          <a:p>
            <a:pPr lvl="4"/>
            <a:r>
              <a:rPr lang="fr-FR" dirty="0" smtClean="0"/>
              <a:t>Seine 130m * 1m -&gt; 130 m2 (150 m3/s) à Paris</a:t>
            </a:r>
          </a:p>
          <a:p>
            <a:pPr lvl="4"/>
            <a:r>
              <a:rPr lang="fr-FR" dirty="0" smtClean="0"/>
              <a:t>Loire 280m * 0,3m -&gt; 84 m2 (220 m3/s) à Saumur</a:t>
            </a:r>
          </a:p>
          <a:p>
            <a:r>
              <a:rPr lang="fr-FR" dirty="0" smtClean="0"/>
              <a:t>Résistance électrique (Ohm notée r)</a:t>
            </a:r>
          </a:p>
          <a:p>
            <a:pPr lvl="1"/>
            <a:r>
              <a:rPr lang="fr-FR" dirty="0" smtClean="0"/>
              <a:t>Aptitude d’un matériau à s’opposer au passage du courant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365" y="365125"/>
            <a:ext cx="2045338" cy="272711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418" y="365125"/>
            <a:ext cx="1805382" cy="272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4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Notions – Vocabulaire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La tension électrique (Volt notée U)</a:t>
            </a:r>
          </a:p>
          <a:p>
            <a:pPr lvl="1"/>
            <a:r>
              <a:rPr lang="fr-FR" dirty="0" smtClean="0"/>
              <a:t>Différence de potentiel entre deux points</a:t>
            </a:r>
            <a:endParaRPr lang="fr-FR" dirty="0"/>
          </a:p>
          <a:p>
            <a:pPr lvl="2"/>
            <a:r>
              <a:rPr lang="fr-FR" dirty="0" smtClean="0"/>
              <a:t>Comme la hauteur une chute d’eau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701" y="3092242"/>
            <a:ext cx="2839065" cy="378542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911" y="0"/>
            <a:ext cx="4553089" cy="687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5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Notions – Vocabulaire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Le courant électrique (Ampère noté I)</a:t>
            </a:r>
          </a:p>
          <a:p>
            <a:pPr lvl="1"/>
            <a:r>
              <a:rPr lang="fr-FR" dirty="0" smtClean="0"/>
              <a:t>Mouvement de porteurs de charge électrique au sein d’un conducteur</a:t>
            </a:r>
          </a:p>
          <a:p>
            <a:pPr lvl="1"/>
            <a:r>
              <a:rPr lang="fr-FR" dirty="0" smtClean="0"/>
              <a:t>L’intensité du courant</a:t>
            </a:r>
          </a:p>
          <a:p>
            <a:pPr lvl="2"/>
            <a:r>
              <a:rPr lang="fr-FR" dirty="0" smtClean="0"/>
              <a:t>Charge électrique qui traverse un conducteur à un instant donné</a:t>
            </a:r>
          </a:p>
          <a:p>
            <a:pPr lvl="3"/>
            <a:r>
              <a:rPr lang="fr-FR" dirty="0" smtClean="0"/>
              <a:t>Comme la largeur d’un fleuve</a:t>
            </a:r>
          </a:p>
          <a:p>
            <a:pPr lvl="4"/>
            <a:r>
              <a:rPr lang="fr-FR" dirty="0" smtClean="0"/>
              <a:t>Seine 130m * 1m -&gt; 130 m2 (150 m3/s) à Paris</a:t>
            </a:r>
          </a:p>
          <a:p>
            <a:pPr lvl="4"/>
            <a:r>
              <a:rPr lang="fr-FR" dirty="0" smtClean="0"/>
              <a:t>Loire 330m * 1,3m -&gt; 430 m2 (170 m3/s) à Tours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99" y="4340697"/>
            <a:ext cx="3785419" cy="251730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937" y="4716675"/>
            <a:ext cx="6255462" cy="176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3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Notions – Vocabulaire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Résistance électrique (Ohm notée r)</a:t>
            </a:r>
          </a:p>
          <a:p>
            <a:pPr lvl="1"/>
            <a:r>
              <a:rPr lang="fr-FR" dirty="0" smtClean="0"/>
              <a:t>Aptitude d’un matériau à s’opposer au passage du courant</a:t>
            </a:r>
          </a:p>
          <a:p>
            <a:pPr lvl="2"/>
            <a:r>
              <a:rPr lang="fr-FR" dirty="0" smtClean="0"/>
              <a:t>Comme un robinet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253" y="2830031"/>
            <a:ext cx="6157493" cy="376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51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2940</TotalTime>
  <Words>691</Words>
  <Application>Microsoft Office PowerPoint</Application>
  <PresentationFormat>Grand écran</PresentationFormat>
  <Paragraphs>188</Paragraphs>
  <Slides>30</Slides>
  <Notes>0</Notes>
  <HiddenSlides>1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Wingdings</vt:lpstr>
      <vt:lpstr>Thème Office</vt:lpstr>
      <vt:lpstr>Électricité</vt:lpstr>
      <vt:lpstr>Plan</vt:lpstr>
      <vt:lpstr>Histoire – Découverte</vt:lpstr>
      <vt:lpstr>Histoire – Expérimentation</vt:lpstr>
      <vt:lpstr>Histoire – Expérimentation</vt:lpstr>
      <vt:lpstr>Notions – Vocabulaire</vt:lpstr>
      <vt:lpstr>Notions – Vocabulaire</vt:lpstr>
      <vt:lpstr>Notions – Vocabulaire</vt:lpstr>
      <vt:lpstr>Notions – Vocabulaire</vt:lpstr>
      <vt:lpstr>Notions – Vocabulaire</vt:lpstr>
      <vt:lpstr>Mise en application</vt:lpstr>
      <vt:lpstr>Mise en application</vt:lpstr>
      <vt:lpstr>Mise en garde</vt:lpstr>
      <vt:lpstr>Multimètre</vt:lpstr>
      <vt:lpstr>Multimètre – Tension continue (DC        )</vt:lpstr>
      <vt:lpstr>Mise en pratique</vt:lpstr>
      <vt:lpstr>Mise en pratique</vt:lpstr>
      <vt:lpstr>Mise en pratique</vt:lpstr>
      <vt:lpstr>Multimètre – Tension alternative (AC        )</vt:lpstr>
      <vt:lpstr>Mise en pratique</vt:lpstr>
      <vt:lpstr>Multimètre – Intensité continue</vt:lpstr>
      <vt:lpstr>Mise en application</vt:lpstr>
      <vt:lpstr>Multimètre – Résistance</vt:lpstr>
      <vt:lpstr>Mise en application</vt:lpstr>
      <vt:lpstr>Multimètre - Diode</vt:lpstr>
      <vt:lpstr>Mise en application</vt:lpstr>
      <vt:lpstr>Mise en application</vt:lpstr>
      <vt:lpstr>Bibliographie</vt:lpstr>
      <vt:lpstr>Bibliographie</vt:lpstr>
      <vt:lpstr>Bibliographie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Électricité</dc:title>
  <dc:creator>Maxence ANTONCZYK</dc:creator>
  <cp:lastModifiedBy>Maxence ANTONCZYK</cp:lastModifiedBy>
  <cp:revision>91</cp:revision>
  <dcterms:created xsi:type="dcterms:W3CDTF">2022-12-12T20:23:37Z</dcterms:created>
  <dcterms:modified xsi:type="dcterms:W3CDTF">2022-12-16T16:38:43Z</dcterms:modified>
</cp:coreProperties>
</file>